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the speaker, organisation and date. Introduce yourself and why you are here. The talk has four parts: what is happening, why it is genocide, what everyone can do, and the targeted strategy where most of the leverage is. Allow about 20 minutes plus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before October 2023: in July 2024 the International Court of Justice found that Israel's continued presence in the Occupied Palestinian Territory is unlawful. Keep this part human. Each figure is a person, a family, a profession. If you have permission to share a story from someone in Gaza, this is the place for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figure slowly. The journalists are the people who documented the assault, and Israel has now killed more journalists and media workers than any other government since the Committee to Protect Journalists began collecting data in 1992. UNRWA colleagues are UN staff and the people working with them. Check the latest figures on palestiniangenocide.org before you present: they rise every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Famine was confirmed by the IPC Famine Review Committee, the world's famine authority, on 22 August 2025. Oxfam found that Israel's cutting of external water supply and destruction of water facilities reduced the water available in Gaza by 94%. UNICEF said Gaza had become a graveyard for children within weeks of the assault beginning.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be asked whether "genocide" is the right word. This part answers it: who found it, and when.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South Africa's genocide case against Israel continues at the International Court of Justice; the Court has not yet ruled on the merits, so do not say it has ruled that genocide is occurring. What it found in January 2024 was a real and imminent risk, and it ordered Israel to prevent genocidal acts. In March and May 2024 it ordered Israel to let in food and aid and to halt its Rafah offensive. The July 2024 advisory opinion held the occupation unlawful, and that states must not entrench it through trade. The ICC warrants are for Benjamin Netanyahu and Yoav Gallant.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clearest finding from a UN-mandated body: an independent inquiry appointed by the UN Human Rights Council. It concluded that genocide is being committed, and that Israel has failed to prevent and punish it (para. 243).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human rights organisations (including B'Tselem, one of Israel's own), a medical charity that works in Gaza, and the world's main association of genocide scholars. Human Rights Watch found that depriving Palestinians in Gaza of water amounted to extermination and acts of genocide. Every source is linked on palestiniangenocide.org/boycott/resources/authoritative-determinations-gaza/.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what they already do. Most people do some of these; the point is to do more of them, and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through these quickly. The last four are where professionals have particular power: your bank, your pension, your employer, and what you know from your job. The report form encrypts what you send in your browser before it leaves your device. Add or replace actions for your own group.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bridge to the last part. Consumer boycotts matter and work best on brands. But most of the trade that sustains Israel's war economy is sold to businesses and governments. The figure comes from the campaign's analysis of 2023 Israeli export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part explains the method behind palestiniangenocide.org: research, the four risks, choosing targets, and finding your own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write to a company, a pension fund or a procurement team, speak in these four terms. They are the risks the board already measures, so they can act on them without taking a political position. Real cases for each are on the Four Pillars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directory at palestiniangenocide.org/boycott/companies/ and show one profile if you can. Each profile has the evidence, the people who decide, and four actions anyone can take.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say where they sit: who works in procurement, who has a workplace pension, who is in a union, who knows a councillor. That is the room's leverage.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Storebrand, KBC, Argenta and the Dutch pension fund ABP also sold their Palantir holdings between 2024 and 2026. Each company's profile records these decisions with their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 this in for your own group, or delete it. Take the evidence from the company's profile on palestiniangenocide.org: say what the company supplies and to whom, not that the company itself is committing genocide. Name the role that decides, not a person's private details. Use the letter tool to draft the letter. Ask for something specific that the person you are writing to has the power to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with something people can do before they next meet. Ask each person to commit to one of these out 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slide up during questions. The QR code opens the boycott homepage.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F4444"/>
          </a:solidFill>
          <a:ln/>
        </p:spPr>
      </p:sp>
      <p:sp>
        <p:nvSpPr>
          <p:cNvPr id="3" name="Shape 1"/>
          <p:cNvSpPr/>
          <p:nvPr/>
        </p:nvSpPr>
        <p:spPr>
          <a:xfrm>
            <a:off x="762000" y="1879600"/>
            <a:ext cx="508000" cy="50800"/>
          </a:xfrm>
          <a:prstGeom prst="ellipse">
            <a:avLst/>
          </a:prstGeom>
          <a:solidFill>
            <a:srgbClr val="EF4444"/>
          </a:solidFill>
          <a:ln/>
        </p:spPr>
      </p:sp>
      <p:sp>
        <p:nvSpPr>
          <p:cNvPr id="4" name="Text 2"/>
          <p:cNvSpPr/>
          <p:nvPr/>
        </p:nvSpPr>
        <p:spPr>
          <a:xfrm>
            <a:off x="1409700" y="1778000"/>
            <a:ext cx="9525000" cy="254000"/>
          </a:xfrm>
          <a:prstGeom prst="rect">
            <a:avLst/>
          </a:prstGeom>
          <a:noFill/>
          <a:ln/>
        </p:spPr>
        <p:txBody>
          <a:bodyPr wrap="square" lIns="0" tIns="0" rIns="0" bIns="0" rtlCol="0" anchor="t"/>
          <a:lstStyle/>
          <a:p>
            <a:pPr algn="l" indent="0" marL="0">
              <a:lnSpc>
                <a:spcPct val="125000"/>
              </a:lnSpc>
              <a:buNone/>
            </a:pPr>
            <a:r>
              <a:rPr lang="en-US" sz="1400" b="1" spc="252" kern="0" dirty="0">
                <a:solidFill>
                  <a:srgbClr val="EF4444"/>
                </a:solidFill>
                <a:latin typeface="Arial" pitchFamily="34" charset="0"/>
                <a:ea typeface="Arial" pitchFamily="34" charset="-122"/>
                <a:cs typeface="Arial" pitchFamily="34" charset="-120"/>
              </a:rPr>
              <a:t>THE TARGETED BOYCOTT CAMPAIGN</a:t>
            </a:r>
            <a:endParaRPr lang="en-US" sz="1400" dirty="0"/>
          </a:p>
        </p:txBody>
      </p:sp>
      <p:sp>
        <p:nvSpPr>
          <p:cNvPr id="5" name="Text 3"/>
          <p:cNvSpPr/>
          <p:nvPr/>
        </p:nvSpPr>
        <p:spPr>
          <a:xfrm>
            <a:off x="762000" y="2159000"/>
            <a:ext cx="8890000" cy="1841500"/>
          </a:xfrm>
          <a:prstGeom prst="rect">
            <a:avLst/>
          </a:prstGeom>
          <a:noFill/>
          <a:ln/>
        </p:spPr>
        <p:txBody>
          <a:bodyPr wrap="square" lIns="0" tIns="0" rIns="0" bIns="0" rtlCol="0" anchor="t"/>
          <a:lstStyle/>
          <a:p>
            <a:pPr algn="l" indent="0" marL="0">
              <a:lnSpc>
                <a:spcPct val="100000"/>
              </a:lnSpc>
              <a:buNone/>
            </a:pPr>
            <a:r>
              <a:rPr lang="en-US" sz="6200" b="1" dirty="0">
                <a:solidFill>
                  <a:srgbClr val="FFFFFF"/>
                </a:solidFill>
                <a:latin typeface="Arial" pitchFamily="34" charset="0"/>
                <a:ea typeface="Arial" pitchFamily="34" charset="-122"/>
                <a:cs typeface="Arial" pitchFamily="34" charset="-120"/>
              </a:rPr>
              <a:t>Make complicity untenable</a:t>
            </a:r>
            <a:endParaRPr lang="en-US" sz="6200" dirty="0"/>
          </a:p>
        </p:txBody>
      </p:sp>
      <p:sp>
        <p:nvSpPr>
          <p:cNvPr id="6" name="Text 4"/>
          <p:cNvSpPr/>
          <p:nvPr/>
        </p:nvSpPr>
        <p:spPr>
          <a:xfrm>
            <a:off x="762000" y="4191000"/>
            <a:ext cx="8255000" cy="952500"/>
          </a:xfrm>
          <a:prstGeom prst="rect">
            <a:avLst/>
          </a:prstGeom>
          <a:noFill/>
          <a:ln/>
        </p:spPr>
        <p:txBody>
          <a:bodyPr wrap="square" lIns="0" tIns="0" rIns="0" bIns="0" rtlCol="0" anchor="t"/>
          <a:lstStyle/>
          <a:p>
            <a:pPr algn="l" indent="0" marL="0">
              <a:lnSpc>
                <a:spcPct val="135000"/>
              </a:lnSpc>
              <a:buNone/>
            </a:pPr>
            <a:r>
              <a:rPr lang="en-US" sz="1900" dirty="0">
                <a:solidFill>
                  <a:srgbClr val="D6D3D1"/>
                </a:solidFill>
                <a:latin typeface="Arial" pitchFamily="34" charset="0"/>
                <a:ea typeface="Arial" pitchFamily="34" charset="-122"/>
                <a:cs typeface="Arial" pitchFamily="34" charset="-120"/>
              </a:rPr>
              <a:t>What Israel is doing to Palestinians in Gaza, why it is genocide, and how each of us can move the contracts and investment that sustain it.</a:t>
            </a:r>
            <a:endParaRPr lang="en-US" sz="1900" dirty="0"/>
          </a:p>
        </p:txBody>
      </p:sp>
      <p:sp>
        <p:nvSpPr>
          <p:cNvPr id="7" name="Text 5"/>
          <p:cNvSpPr/>
          <p:nvPr/>
        </p:nvSpPr>
        <p:spPr>
          <a:xfrm>
            <a:off x="762000" y="5397500"/>
            <a:ext cx="8255000" cy="317500"/>
          </a:xfrm>
          <a:prstGeom prst="rect">
            <a:avLst/>
          </a:prstGeom>
          <a:noFill/>
          <a:ln/>
        </p:spPr>
        <p:txBody>
          <a:bodyPr wrap="square" lIns="0" tIns="0" rIns="0" bIns="0" rtlCol="0" anchor="t"/>
          <a:lstStyle/>
          <a:p>
            <a:pPr algn="l" indent="0" marL="0">
              <a:lnSpc>
                <a:spcPct val="125000"/>
              </a:lnSpc>
              <a:buNone/>
            </a:pPr>
            <a:r>
              <a:rPr lang="en-US" sz="1500" b="1" dirty="0">
                <a:solidFill>
                  <a:srgbClr val="A8A29E"/>
                </a:solidFill>
                <a:latin typeface="Arial" pitchFamily="34" charset="0"/>
                <a:ea typeface="Arial" pitchFamily="34" charset="-122"/>
                <a:cs typeface="Arial" pitchFamily="34" charset="-120"/>
              </a:rPr>
              <a:t>[Speaker name] · [Organisation] · [Date]</a:t>
            </a:r>
            <a:endParaRPr lang="en-US" sz="1500" dirty="0"/>
          </a:p>
        </p:txBody>
      </p:sp>
      <p:sp>
        <p:nvSpPr>
          <p:cNvPr id="8" name="Text 6"/>
          <p:cNvSpPr/>
          <p:nvPr/>
        </p:nvSpPr>
        <p:spPr>
          <a:xfrm>
            <a:off x="762000" y="6096000"/>
            <a:ext cx="5080000" cy="304800"/>
          </a:xfrm>
          <a:prstGeom prst="rect">
            <a:avLst/>
          </a:prstGeom>
          <a:noFill/>
          <a:ln/>
        </p:spPr>
        <p:txBody>
          <a:bodyPr wrap="square" lIns="0" tIns="0" rIns="0" bIns="0" rtlCol="0" anchor="t"/>
          <a:lstStyle/>
          <a:p>
            <a:pPr algn="l" indent="0" marL="0">
              <a:lnSpc>
                <a:spcPct val="125000"/>
              </a:lnSpc>
              <a:buNone/>
            </a:pPr>
            <a:r>
              <a:rPr lang="en-US" sz="1500" b="1" dirty="0">
                <a:solidFill>
                  <a:srgbClr val="FFFFFF"/>
                </a:solidFill>
                <a:latin typeface="Arial" pitchFamily="34" charset="0"/>
                <a:ea typeface="Arial" pitchFamily="34" charset="-122"/>
                <a:cs typeface="Arial" pitchFamily="34" charset="-120"/>
              </a:rPr>
              <a:t>palestinian</a:t>
            </a:r>
            <a:pPr algn="l" indent="0" marL="0">
              <a:lnSpc>
                <a:spcPct val="125000"/>
              </a:lnSpc>
              <a:buNone/>
            </a:pPr>
            <a:r>
              <a:rPr lang="en-US" sz="1500" b="1" dirty="0">
                <a:solidFill>
                  <a:srgbClr val="EF4444"/>
                </a:solidFill>
                <a:latin typeface="Arial" pitchFamily="34" charset="0"/>
                <a:ea typeface="Arial" pitchFamily="34" charset="-122"/>
                <a:cs typeface="Arial" pitchFamily="34" charset="-120"/>
              </a:rPr>
              <a:t>genocide</a:t>
            </a:r>
            <a:pPr algn="l" indent="0" marL="0">
              <a:lnSpc>
                <a:spcPct val="125000"/>
              </a:lnSpc>
              <a:buNone/>
            </a:pPr>
            <a:r>
              <a:rPr lang="en-US" sz="1500" b="1" dirty="0">
                <a:solidFill>
                  <a:srgbClr val="FFFFFF"/>
                </a:solidFill>
                <a:latin typeface="Arial" pitchFamily="34" charset="0"/>
                <a:ea typeface="Arial" pitchFamily="34" charset="-122"/>
                <a:cs typeface="Arial" pitchFamily="34" charset="-120"/>
              </a:rPr>
              <a:t>.org</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F4444"/>
          </a:solidFill>
          <a:ln/>
        </p:spPr>
      </p:sp>
      <p:sp>
        <p:nvSpPr>
          <p:cNvPr id="3" name="Text 1"/>
          <p:cNvSpPr/>
          <p:nvPr/>
        </p:nvSpPr>
        <p:spPr>
          <a:xfrm>
            <a:off x="762000" y="952500"/>
            <a:ext cx="3810000" cy="2095500"/>
          </a:xfrm>
          <a:prstGeom prst="rect">
            <a:avLst/>
          </a:prstGeom>
          <a:noFill/>
          <a:ln/>
        </p:spPr>
        <p:txBody>
          <a:bodyPr wrap="square" lIns="0" tIns="0" rIns="0" bIns="0" rtlCol="0" anchor="t"/>
          <a:lstStyle/>
          <a:p>
            <a:pPr algn="l" indent="0" marL="0">
              <a:lnSpc>
                <a:spcPct val="110000"/>
              </a:lnSpc>
              <a:buNone/>
            </a:pPr>
            <a:r>
              <a:rPr lang="en-US" sz="14000" b="1" dirty="0">
                <a:solidFill>
                  <a:srgbClr val="EF4444"/>
                </a:solidFill>
                <a:latin typeface="Arial" pitchFamily="34" charset="0"/>
                <a:ea typeface="Arial" pitchFamily="34" charset="-122"/>
                <a:cs typeface="Arial" pitchFamily="34" charset="-120"/>
              </a:rPr>
              <a:t>A</a:t>
            </a:r>
            <a:endParaRPr lang="en-US" sz="14000" dirty="0"/>
          </a:p>
        </p:txBody>
      </p:sp>
      <p:sp>
        <p:nvSpPr>
          <p:cNvPr id="4" name="Text 2"/>
          <p:cNvSpPr/>
          <p:nvPr/>
        </p:nvSpPr>
        <p:spPr>
          <a:xfrm>
            <a:off x="762000" y="3111500"/>
            <a:ext cx="10160000" cy="698500"/>
          </a:xfrm>
          <a:prstGeom prst="rect">
            <a:avLst/>
          </a:prstGeom>
          <a:noFill/>
          <a:ln/>
        </p:spPr>
        <p:txBody>
          <a:bodyPr wrap="square" lIns="0" tIns="0" rIns="0" bIns="0" rtlCol="0" anchor="t"/>
          <a:lstStyle/>
          <a:p>
            <a:pPr algn="l" indent="0" marL="0">
              <a:lnSpc>
                <a:spcPct val="125000"/>
              </a:lnSpc>
              <a:buNone/>
            </a:pPr>
            <a:r>
              <a:rPr lang="en-US" sz="1500" b="1" spc="270" kern="0" dirty="0">
                <a:solidFill>
                  <a:srgbClr val="A8A29E"/>
                </a:solidFill>
                <a:latin typeface="Arial" pitchFamily="34" charset="0"/>
                <a:ea typeface="Arial" pitchFamily="34" charset="-122"/>
                <a:cs typeface="Arial" pitchFamily="34" charset="-120"/>
              </a:rPr>
              <a:t>PART A</a:t>
            </a:r>
            <a:endParaRPr lang="en-US" sz="1500" dirty="0"/>
          </a:p>
        </p:txBody>
      </p:sp>
      <p:sp>
        <p:nvSpPr>
          <p:cNvPr id="5" name="Text 3"/>
          <p:cNvSpPr/>
          <p:nvPr/>
        </p:nvSpPr>
        <p:spPr>
          <a:xfrm>
            <a:off x="762000" y="3429000"/>
            <a:ext cx="10160000" cy="1270000"/>
          </a:xfrm>
          <a:prstGeom prst="rect">
            <a:avLst/>
          </a:prstGeom>
          <a:noFill/>
          <a:ln/>
        </p:spPr>
        <p:txBody>
          <a:bodyPr wrap="square" lIns="0" tIns="0" rIns="0" bIns="0" rtlCol="0" anchor="t"/>
          <a:lstStyle/>
          <a:p>
            <a:pPr algn="l" indent="0" marL="0">
              <a:lnSpc>
                <a:spcPct val="105000"/>
              </a:lnSpc>
              <a:buNone/>
            </a:pPr>
            <a:r>
              <a:rPr lang="en-US" sz="4200" b="1" dirty="0">
                <a:solidFill>
                  <a:srgbClr val="FFFFFF"/>
                </a:solidFill>
                <a:latin typeface="Arial" pitchFamily="34" charset="0"/>
                <a:ea typeface="Arial" pitchFamily="34" charset="-122"/>
                <a:cs typeface="Arial" pitchFamily="34" charset="-120"/>
              </a:rPr>
              <a:t>What Israel is doing to Palestinians in Gaza</a:t>
            </a:r>
            <a:endParaRPr lang="en-US" sz="4200" dirty="0"/>
          </a:p>
        </p:txBody>
      </p:sp>
      <p:sp>
        <p:nvSpPr>
          <p:cNvPr id="6" name="Text 4"/>
          <p:cNvSpPr/>
          <p:nvPr/>
        </p:nvSpPr>
        <p:spPr>
          <a:xfrm>
            <a:off x="762000" y="4889500"/>
            <a:ext cx="8890000" cy="1206500"/>
          </a:xfrm>
          <a:prstGeom prst="rect">
            <a:avLst/>
          </a:prstGeom>
          <a:noFill/>
          <a:ln/>
        </p:spPr>
        <p:txBody>
          <a:bodyPr wrap="square" lIns="0" tIns="0" rIns="0" bIns="0" rtlCol="0" anchor="t"/>
          <a:lstStyle/>
          <a:p>
            <a:pPr algn="l" indent="0" marL="0">
              <a:lnSpc>
                <a:spcPct val="140000"/>
              </a:lnSpc>
              <a:buNone/>
            </a:pPr>
            <a:r>
              <a:rPr lang="en-US" sz="1700" dirty="0">
                <a:solidFill>
                  <a:srgbClr val="D6D3D1"/>
                </a:solidFill>
                <a:latin typeface="Arial" pitchFamily="34" charset="0"/>
                <a:ea typeface="Arial" pitchFamily="34" charset="-122"/>
                <a:cs typeface="Arial" pitchFamily="34" charset="-120"/>
              </a:rPr>
              <a:t>The figures come from Palestinian health authorities, the UN, and humanitarian and press freedom organisations.</a:t>
            </a:r>
            <a:endParaRPr lang="en-US" sz="1700" dirty="0"/>
          </a:p>
        </p:txBody>
      </p:sp>
      <p:sp>
        <p:nvSpPr>
          <p:cNvPr id="7" name="Shape 5"/>
          <p:cNvSpPr/>
          <p:nvPr/>
        </p:nvSpPr>
        <p:spPr>
          <a:xfrm>
            <a:off x="762000" y="6254750"/>
            <a:ext cx="10668000" cy="12700"/>
          </a:xfrm>
          <a:prstGeom prst="rect">
            <a:avLst/>
          </a:prstGeom>
          <a:solidFill>
            <a:srgbClr val="292524"/>
          </a:solidFill>
          <a:ln/>
        </p:spPr>
      </p:sp>
      <p:sp>
        <p:nvSpPr>
          <p:cNvPr id="8" name="Text 6"/>
          <p:cNvSpPr/>
          <p:nvPr/>
        </p:nvSpPr>
        <p:spPr>
          <a:xfrm>
            <a:off x="762000" y="6369050"/>
            <a:ext cx="6350000" cy="254000"/>
          </a:xfrm>
          <a:prstGeom prst="rect">
            <a:avLst/>
          </a:prstGeom>
          <a:noFill/>
          <a:ln/>
        </p:spPr>
        <p:txBody>
          <a:bodyPr wrap="square" lIns="0" tIns="0" rIns="0" bIns="0" rtlCol="0" anchor="t"/>
          <a:lstStyle/>
          <a:p>
            <a:pPr algn="l" indent="0" marL="0">
              <a:lnSpc>
                <a:spcPct val="125000"/>
              </a:lnSpc>
              <a:buNone/>
            </a:pPr>
            <a:r>
              <a:rPr lang="en-US" sz="1100" dirty="0">
                <a:solidFill>
                  <a:srgbClr val="78716C"/>
                </a:solidFill>
                <a:latin typeface="Arial" pitchFamily="34" charset="0"/>
                <a:ea typeface="Arial" pitchFamily="34" charset="-122"/>
                <a:cs typeface="Arial" pitchFamily="34" charset="-120"/>
              </a:rPr>
              <a:t>Part A · What is happening   2 / 19</a:t>
            </a:r>
            <a:endParaRPr lang="en-US" sz="1100" dirty="0"/>
          </a:p>
        </p:txBody>
      </p:sp>
      <p:sp>
        <p:nvSpPr>
          <p:cNvPr id="9" name="Text 7"/>
          <p:cNvSpPr/>
          <p:nvPr/>
        </p:nvSpPr>
        <p:spPr>
          <a:xfrm>
            <a:off x="7620000" y="6350000"/>
            <a:ext cx="3810000" cy="243840"/>
          </a:xfrm>
          <a:prstGeom prst="rect">
            <a:avLst/>
          </a:prstGeom>
          <a:noFill/>
          <a:ln/>
        </p:spPr>
        <p:txBody>
          <a:bodyPr wrap="square" lIns="0" tIns="0" rIns="0" bIns="0" rtlCol="0" anchor="t"/>
          <a:lstStyle/>
          <a:p>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palestinian</a:t>
            </a:r>
            <a:pPr algn="r" indent="0" marL="0">
              <a:lnSpc>
                <a:spcPct val="125000"/>
              </a:lnSpc>
              <a:buNone/>
            </a:pPr>
            <a:r>
              <a:rPr lang="en-US" sz="1200" b="1" dirty="0">
                <a:solidFill>
                  <a:srgbClr val="EF4444"/>
                </a:solidFill>
                <a:latin typeface="Arial" pitchFamily="34" charset="0"/>
                <a:ea typeface="Arial" pitchFamily="34" charset="-122"/>
                <a:cs typeface="Arial" pitchFamily="34" charset="-120"/>
              </a:rPr>
              <a:t>genocide</a:t>
            </a:r>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.org</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762000" y="711200"/>
            <a:ext cx="508000" cy="50800"/>
          </a:xfrm>
          <a:prstGeom prst="ellipse">
            <a:avLst/>
          </a:prstGeom>
          <a:solidFill>
            <a:srgbClr val="EF4444"/>
          </a:solidFill>
          <a:ln/>
        </p:spPr>
      </p:sp>
      <p:sp>
        <p:nvSpPr>
          <p:cNvPr id="3" name="Text 1"/>
          <p:cNvSpPr/>
          <p:nvPr/>
        </p:nvSpPr>
        <p:spPr>
          <a:xfrm>
            <a:off x="1409700" y="609600"/>
            <a:ext cx="9525000" cy="254000"/>
          </a:xfrm>
          <a:prstGeom prst="rect">
            <a:avLst/>
          </a:prstGeom>
          <a:noFill/>
          <a:ln/>
        </p:spPr>
        <p:txBody>
          <a:bodyPr wrap="square" lIns="0" tIns="0" rIns="0" bIns="0" rtlCol="0" anchor="t"/>
          <a:lstStyle/>
          <a:p>
            <a:pPr algn="l" indent="0" marL="0">
              <a:lnSpc>
                <a:spcPct val="125000"/>
              </a:lnSpc>
              <a:buNone/>
            </a:pPr>
            <a:r>
              <a:rPr lang="en-US" sz="1400" b="1" spc="252" kern="0" dirty="0">
                <a:solidFill>
                  <a:srgbClr val="EF4444"/>
                </a:solidFill>
                <a:latin typeface="Arial" pitchFamily="34" charset="0"/>
                <a:ea typeface="Arial" pitchFamily="34" charset="-122"/>
                <a:cs typeface="Arial" pitchFamily="34" charset="-120"/>
              </a:rPr>
              <a:t>THE HUMAN TOLL</a:t>
            </a:r>
            <a:endParaRPr lang="en-US" sz="1400" dirty="0"/>
          </a:p>
        </p:txBody>
      </p:sp>
      <p:sp>
        <p:nvSpPr>
          <p:cNvPr id="4" name="Text 2"/>
          <p:cNvSpPr/>
          <p:nvPr/>
        </p:nvSpPr>
        <p:spPr>
          <a:xfrm>
            <a:off x="762000" y="952500"/>
            <a:ext cx="10668000" cy="698500"/>
          </a:xfrm>
          <a:prstGeom prst="rect">
            <a:avLst/>
          </a:prstGeom>
          <a:noFill/>
          <a:ln/>
        </p:spPr>
        <p:txBody>
          <a:bodyPr wrap="square" lIns="0" tIns="0" rIns="0" bIns="0" rtlCol="0" anchor="t"/>
          <a:lstStyle/>
          <a:p>
            <a:pPr algn="l" indent="0" marL="0">
              <a:lnSpc>
                <a:spcPct val="105000"/>
              </a:lnSpc>
              <a:buNone/>
            </a:pPr>
            <a:r>
              <a:rPr lang="en-US" sz="3800" b="1" dirty="0">
                <a:solidFill>
                  <a:srgbClr val="FFFFFF"/>
                </a:solidFill>
                <a:latin typeface="Arial" pitchFamily="34" charset="0"/>
                <a:ea typeface="Arial" pitchFamily="34" charset="-122"/>
                <a:cs typeface="Arial" pitchFamily="34" charset="-120"/>
              </a:rPr>
              <a:t>The people Israel has killed</a:t>
            </a:r>
            <a:endParaRPr lang="en-US" sz="3800" dirty="0"/>
          </a:p>
        </p:txBody>
      </p:sp>
      <p:sp>
        <p:nvSpPr>
          <p:cNvPr id="5" name="Shape 3"/>
          <p:cNvSpPr/>
          <p:nvPr/>
        </p:nvSpPr>
        <p:spPr>
          <a:xfrm>
            <a:off x="762000" y="2095500"/>
            <a:ext cx="3403600" cy="3746500"/>
          </a:xfrm>
          <a:prstGeom prst="roundRect">
            <a:avLst>
              <a:gd name="adj" fmla="val 902"/>
            </a:avLst>
          </a:prstGeom>
          <a:solidFill>
            <a:srgbClr val="1C1917"/>
          </a:solidFill>
          <a:ln/>
        </p:spPr>
      </p:sp>
      <p:sp>
        <p:nvSpPr>
          <p:cNvPr id="6" name="Shape 4"/>
          <p:cNvSpPr/>
          <p:nvPr/>
        </p:nvSpPr>
        <p:spPr>
          <a:xfrm>
            <a:off x="762000" y="2095500"/>
            <a:ext cx="3403600" cy="50800"/>
          </a:xfrm>
          <a:prstGeom prst="rect">
            <a:avLst/>
          </a:prstGeom>
          <a:solidFill>
            <a:srgbClr val="EF4444"/>
          </a:solidFill>
          <a:ln/>
        </p:spPr>
      </p:sp>
      <p:sp>
        <p:nvSpPr>
          <p:cNvPr id="7" name="Text 5"/>
          <p:cNvSpPr/>
          <p:nvPr/>
        </p:nvSpPr>
        <p:spPr>
          <a:xfrm>
            <a:off x="977900" y="2349500"/>
            <a:ext cx="2971800" cy="952500"/>
          </a:xfrm>
          <a:prstGeom prst="rect">
            <a:avLst/>
          </a:prstGeom>
          <a:noFill/>
          <a:ln/>
        </p:spPr>
        <p:txBody>
          <a:bodyPr wrap="square" lIns="0" tIns="0" rIns="0" bIns="0" rtlCol="0" anchor="b"/>
          <a:lstStyle/>
          <a:p>
            <a:pPr algn="l" indent="0" marL="0">
              <a:lnSpc>
                <a:spcPct val="110000"/>
              </a:lnSpc>
              <a:buNone/>
            </a:pPr>
            <a:r>
              <a:rPr lang="en-US" sz="4400" b="1" dirty="0">
                <a:solidFill>
                  <a:srgbClr val="FFFFFF"/>
                </a:solidFill>
                <a:latin typeface="Arial" pitchFamily="34" charset="0"/>
                <a:ea typeface="Arial" pitchFamily="34" charset="-122"/>
                <a:cs typeface="Arial" pitchFamily="34" charset="-120"/>
              </a:rPr>
              <a:t>74,000+</a:t>
            </a:r>
            <a:endParaRPr lang="en-US" sz="4400" dirty="0"/>
          </a:p>
        </p:txBody>
      </p:sp>
      <p:sp>
        <p:nvSpPr>
          <p:cNvPr id="8" name="Text 6"/>
          <p:cNvSpPr/>
          <p:nvPr/>
        </p:nvSpPr>
        <p:spPr>
          <a:xfrm>
            <a:off x="977900" y="3403600"/>
            <a:ext cx="2971800" cy="825500"/>
          </a:xfrm>
          <a:prstGeom prst="rect">
            <a:avLst/>
          </a:prstGeom>
          <a:noFill/>
          <a:ln/>
        </p:spPr>
        <p:txBody>
          <a:bodyPr wrap="square" lIns="0" tIns="0" rIns="0" bIns="0" rtlCol="0" anchor="t"/>
          <a:lstStyle/>
          <a:p>
            <a:pPr algn="l" indent="0" marL="0">
              <a:lnSpc>
                <a:spcPct val="120000"/>
              </a:lnSpc>
              <a:buNone/>
            </a:pPr>
            <a:r>
              <a:rPr lang="en-US" sz="1600" b="1" dirty="0">
                <a:solidFill>
                  <a:srgbClr val="FFFFFF"/>
                </a:solidFill>
                <a:latin typeface="Arial" pitchFamily="34" charset="0"/>
                <a:ea typeface="Arial" pitchFamily="34" charset="-122"/>
                <a:cs typeface="Arial" pitchFamily="34" charset="-120"/>
              </a:rPr>
              <a:t>Palestinians killed in Gaza</a:t>
            </a:r>
            <a:endParaRPr lang="en-US" sz="1600" dirty="0"/>
          </a:p>
        </p:txBody>
      </p:sp>
      <p:sp>
        <p:nvSpPr>
          <p:cNvPr id="9" name="Text 7"/>
          <p:cNvSpPr/>
          <p:nvPr/>
        </p:nvSpPr>
        <p:spPr>
          <a:xfrm>
            <a:off x="977900" y="4292600"/>
            <a:ext cx="2971800" cy="889000"/>
          </a:xfrm>
          <a:prstGeom prst="rect">
            <a:avLst/>
          </a:prstGeom>
          <a:noFill/>
          <a:ln/>
        </p:spPr>
        <p:txBody>
          <a:bodyPr wrap="square" lIns="0" tIns="0" rIns="0" bIns="0" rtlCol="0" anchor="t"/>
          <a:lstStyle/>
          <a:p>
            <a:pPr algn="l" indent="0" marL="0">
              <a:lnSpc>
                <a:spcPct val="138000"/>
              </a:lnSpc>
              <a:buNone/>
            </a:pPr>
            <a:r>
              <a:rPr lang="en-US" sz="1250" dirty="0">
                <a:solidFill>
                  <a:srgbClr val="D6D3D1"/>
                </a:solidFill>
                <a:latin typeface="Arial" pitchFamily="34" charset="0"/>
                <a:ea typeface="Arial" pitchFamily="34" charset="-122"/>
                <a:cs typeface="Arial" pitchFamily="34" charset="-120"/>
              </a:rPr>
              <a:t>At least 21,000 of them children.</a:t>
            </a:r>
            <a:endParaRPr lang="en-US" sz="1250" dirty="0"/>
          </a:p>
        </p:txBody>
      </p:sp>
      <p:sp>
        <p:nvSpPr>
          <p:cNvPr id="10" name="Text 8"/>
          <p:cNvSpPr/>
          <p:nvPr/>
        </p:nvSpPr>
        <p:spPr>
          <a:xfrm>
            <a:off x="977900" y="5283200"/>
            <a:ext cx="2971800" cy="406400"/>
          </a:xfrm>
          <a:prstGeom prst="rect">
            <a:avLst/>
          </a:prstGeom>
          <a:noFill/>
          <a:ln/>
        </p:spPr>
        <p:txBody>
          <a:bodyPr wrap="square" lIns="0" tIns="0" rIns="0" bIns="0" rtlCol="0" anchor="b"/>
          <a:lstStyle/>
          <a:p>
            <a:pPr algn="l" indent="0" marL="0">
              <a:lnSpc>
                <a:spcPct val="135000"/>
              </a:lnSpc>
              <a:buNone/>
            </a:pPr>
            <a:r>
              <a:rPr lang="en-US" sz="1000" dirty="0">
                <a:solidFill>
                  <a:srgbClr val="A8A29E"/>
                </a:solidFill>
                <a:latin typeface="Arial" pitchFamily="34" charset="0"/>
                <a:ea typeface="Arial" pitchFamily="34" charset="-122"/>
                <a:cs typeface="Arial" pitchFamily="34" charset="-120"/>
              </a:rPr>
              <a:t>Gaza's Health Ministry, via Human Rights Watch, 10 October 2026</a:t>
            </a:r>
            <a:endParaRPr lang="en-US" sz="1000" dirty="0"/>
          </a:p>
        </p:txBody>
      </p:sp>
      <p:sp>
        <p:nvSpPr>
          <p:cNvPr id="11" name="Shape 9"/>
          <p:cNvSpPr/>
          <p:nvPr/>
        </p:nvSpPr>
        <p:spPr>
          <a:xfrm>
            <a:off x="4394200" y="2095500"/>
            <a:ext cx="3403600" cy="3746500"/>
          </a:xfrm>
          <a:prstGeom prst="roundRect">
            <a:avLst>
              <a:gd name="adj" fmla="val 902"/>
            </a:avLst>
          </a:prstGeom>
          <a:solidFill>
            <a:srgbClr val="1C1917"/>
          </a:solidFill>
          <a:ln/>
        </p:spPr>
      </p:sp>
      <p:sp>
        <p:nvSpPr>
          <p:cNvPr id="12" name="Shape 10"/>
          <p:cNvSpPr/>
          <p:nvPr/>
        </p:nvSpPr>
        <p:spPr>
          <a:xfrm>
            <a:off x="4394200" y="2095500"/>
            <a:ext cx="3403600" cy="50800"/>
          </a:xfrm>
          <a:prstGeom prst="rect">
            <a:avLst/>
          </a:prstGeom>
          <a:solidFill>
            <a:srgbClr val="EF4444"/>
          </a:solidFill>
          <a:ln/>
        </p:spPr>
      </p:sp>
      <p:sp>
        <p:nvSpPr>
          <p:cNvPr id="13" name="Text 11"/>
          <p:cNvSpPr/>
          <p:nvPr/>
        </p:nvSpPr>
        <p:spPr>
          <a:xfrm>
            <a:off x="4610100" y="2349500"/>
            <a:ext cx="2971800" cy="952500"/>
          </a:xfrm>
          <a:prstGeom prst="rect">
            <a:avLst/>
          </a:prstGeom>
          <a:noFill/>
          <a:ln/>
        </p:spPr>
        <p:txBody>
          <a:bodyPr wrap="square" lIns="0" tIns="0" rIns="0" bIns="0" rtlCol="0" anchor="b"/>
          <a:lstStyle/>
          <a:p>
            <a:pPr algn="l" indent="0" marL="0">
              <a:lnSpc>
                <a:spcPct val="110000"/>
              </a:lnSpc>
              <a:buNone/>
            </a:pPr>
            <a:r>
              <a:rPr lang="en-US" sz="5200" b="1" dirty="0">
                <a:solidFill>
                  <a:srgbClr val="FFFFFF"/>
                </a:solidFill>
                <a:latin typeface="Arial" pitchFamily="34" charset="0"/>
                <a:ea typeface="Arial" pitchFamily="34" charset="-122"/>
                <a:cs typeface="Arial" pitchFamily="34" charset="-120"/>
              </a:rPr>
              <a:t>189</a:t>
            </a:r>
            <a:endParaRPr lang="en-US" sz="5200" dirty="0"/>
          </a:p>
        </p:txBody>
      </p:sp>
      <p:sp>
        <p:nvSpPr>
          <p:cNvPr id="14" name="Text 12"/>
          <p:cNvSpPr/>
          <p:nvPr/>
        </p:nvSpPr>
        <p:spPr>
          <a:xfrm>
            <a:off x="4610100" y="3403600"/>
            <a:ext cx="2971800" cy="825500"/>
          </a:xfrm>
          <a:prstGeom prst="rect">
            <a:avLst/>
          </a:prstGeom>
          <a:noFill/>
          <a:ln/>
        </p:spPr>
        <p:txBody>
          <a:bodyPr wrap="square" lIns="0" tIns="0" rIns="0" bIns="0" rtlCol="0" anchor="t"/>
          <a:lstStyle/>
          <a:p>
            <a:pPr algn="l" indent="0" marL="0">
              <a:lnSpc>
                <a:spcPct val="120000"/>
              </a:lnSpc>
              <a:buNone/>
            </a:pPr>
            <a:r>
              <a:rPr lang="en-US" sz="1600" b="1" dirty="0">
                <a:solidFill>
                  <a:srgbClr val="FFFFFF"/>
                </a:solidFill>
                <a:latin typeface="Arial" pitchFamily="34" charset="0"/>
                <a:ea typeface="Arial" pitchFamily="34" charset="-122"/>
                <a:cs typeface="Arial" pitchFamily="34" charset="-120"/>
              </a:rPr>
              <a:t>Palestinian journalists and media workers killed by Israel in Gaza</a:t>
            </a:r>
            <a:endParaRPr lang="en-US" sz="1600" dirty="0"/>
          </a:p>
        </p:txBody>
      </p:sp>
      <p:sp>
        <p:nvSpPr>
          <p:cNvPr id="15" name="Text 13"/>
          <p:cNvSpPr/>
          <p:nvPr/>
        </p:nvSpPr>
        <p:spPr>
          <a:xfrm>
            <a:off x="4610100" y="5283200"/>
            <a:ext cx="2971800" cy="406400"/>
          </a:xfrm>
          <a:prstGeom prst="rect">
            <a:avLst/>
          </a:prstGeom>
          <a:noFill/>
          <a:ln/>
        </p:spPr>
        <p:txBody>
          <a:bodyPr wrap="square" lIns="0" tIns="0" rIns="0" bIns="0" rtlCol="0" anchor="b"/>
          <a:lstStyle/>
          <a:p>
            <a:pPr algn="l" indent="0" marL="0">
              <a:lnSpc>
                <a:spcPct val="135000"/>
              </a:lnSpc>
              <a:buNone/>
            </a:pPr>
            <a:r>
              <a:rPr lang="en-US" sz="1000" dirty="0">
                <a:solidFill>
                  <a:srgbClr val="A8A29E"/>
                </a:solidFill>
                <a:latin typeface="Arial" pitchFamily="34" charset="0"/>
                <a:ea typeface="Arial" pitchFamily="34" charset="-122"/>
                <a:cs typeface="Arial" pitchFamily="34" charset="-120"/>
              </a:rPr>
              <a:t>Committee to Protect Journalists, 24 September 2026</a:t>
            </a:r>
            <a:endParaRPr lang="en-US" sz="1000" dirty="0"/>
          </a:p>
        </p:txBody>
      </p:sp>
      <p:sp>
        <p:nvSpPr>
          <p:cNvPr id="16" name="Shape 14"/>
          <p:cNvSpPr/>
          <p:nvPr/>
        </p:nvSpPr>
        <p:spPr>
          <a:xfrm>
            <a:off x="8026400" y="2095500"/>
            <a:ext cx="3403600" cy="3746500"/>
          </a:xfrm>
          <a:prstGeom prst="roundRect">
            <a:avLst>
              <a:gd name="adj" fmla="val 902"/>
            </a:avLst>
          </a:prstGeom>
          <a:solidFill>
            <a:srgbClr val="1C1917"/>
          </a:solidFill>
          <a:ln/>
        </p:spPr>
      </p:sp>
      <p:sp>
        <p:nvSpPr>
          <p:cNvPr id="17" name="Shape 15"/>
          <p:cNvSpPr/>
          <p:nvPr/>
        </p:nvSpPr>
        <p:spPr>
          <a:xfrm>
            <a:off x="8026400" y="2095500"/>
            <a:ext cx="3403600" cy="50800"/>
          </a:xfrm>
          <a:prstGeom prst="rect">
            <a:avLst/>
          </a:prstGeom>
          <a:solidFill>
            <a:srgbClr val="EF4444"/>
          </a:solidFill>
          <a:ln/>
        </p:spPr>
      </p:sp>
      <p:sp>
        <p:nvSpPr>
          <p:cNvPr id="18" name="Text 16"/>
          <p:cNvSpPr/>
          <p:nvPr/>
        </p:nvSpPr>
        <p:spPr>
          <a:xfrm>
            <a:off x="8242300" y="2349500"/>
            <a:ext cx="2971800" cy="952500"/>
          </a:xfrm>
          <a:prstGeom prst="rect">
            <a:avLst/>
          </a:prstGeom>
          <a:noFill/>
          <a:ln/>
        </p:spPr>
        <p:txBody>
          <a:bodyPr wrap="square" lIns="0" tIns="0" rIns="0" bIns="0" rtlCol="0" anchor="b"/>
          <a:lstStyle/>
          <a:p>
            <a:pPr algn="l" indent="0" marL="0">
              <a:lnSpc>
                <a:spcPct val="110000"/>
              </a:lnSpc>
              <a:buNone/>
            </a:pPr>
            <a:r>
              <a:rPr lang="en-US" sz="5200" b="1" dirty="0">
                <a:solidFill>
                  <a:srgbClr val="FFFFFF"/>
                </a:solidFill>
                <a:latin typeface="Arial" pitchFamily="34" charset="0"/>
                <a:ea typeface="Arial" pitchFamily="34" charset="-122"/>
                <a:cs typeface="Arial" pitchFamily="34" charset="-120"/>
              </a:rPr>
              <a:t>394</a:t>
            </a:r>
            <a:endParaRPr lang="en-US" sz="5200" dirty="0"/>
          </a:p>
        </p:txBody>
      </p:sp>
      <p:sp>
        <p:nvSpPr>
          <p:cNvPr id="19" name="Text 17"/>
          <p:cNvSpPr/>
          <p:nvPr/>
        </p:nvSpPr>
        <p:spPr>
          <a:xfrm>
            <a:off x="8242300" y="3403600"/>
            <a:ext cx="2971800" cy="825500"/>
          </a:xfrm>
          <a:prstGeom prst="rect">
            <a:avLst/>
          </a:prstGeom>
          <a:noFill/>
          <a:ln/>
        </p:spPr>
        <p:txBody>
          <a:bodyPr wrap="square" lIns="0" tIns="0" rIns="0" bIns="0" rtlCol="0" anchor="t"/>
          <a:lstStyle/>
          <a:p>
            <a:pPr algn="l" indent="0" marL="0">
              <a:lnSpc>
                <a:spcPct val="120000"/>
              </a:lnSpc>
              <a:buNone/>
            </a:pPr>
            <a:r>
              <a:rPr lang="en-US" sz="1600" b="1" dirty="0">
                <a:solidFill>
                  <a:srgbClr val="FFFFFF"/>
                </a:solidFill>
                <a:latin typeface="Arial" pitchFamily="34" charset="0"/>
                <a:ea typeface="Arial" pitchFamily="34" charset="-122"/>
                <a:cs typeface="Arial" pitchFamily="34" charset="-120"/>
              </a:rPr>
              <a:t>UNRWA colleagues killed in Gaza</a:t>
            </a:r>
            <a:endParaRPr lang="en-US" sz="1600" dirty="0"/>
          </a:p>
        </p:txBody>
      </p:sp>
      <p:sp>
        <p:nvSpPr>
          <p:cNvPr id="20" name="Text 18"/>
          <p:cNvSpPr/>
          <p:nvPr/>
        </p:nvSpPr>
        <p:spPr>
          <a:xfrm>
            <a:off x="8242300" y="4292600"/>
            <a:ext cx="2971800" cy="889000"/>
          </a:xfrm>
          <a:prstGeom prst="rect">
            <a:avLst/>
          </a:prstGeom>
          <a:noFill/>
          <a:ln/>
        </p:spPr>
        <p:txBody>
          <a:bodyPr wrap="square" lIns="0" tIns="0" rIns="0" bIns="0" rtlCol="0" anchor="t"/>
          <a:lstStyle/>
          <a:p>
            <a:pPr algn="l" indent="0" marL="0">
              <a:lnSpc>
                <a:spcPct val="138000"/>
              </a:lnSpc>
              <a:buNone/>
            </a:pPr>
            <a:r>
              <a:rPr lang="en-US" sz="1250" dirty="0">
                <a:solidFill>
                  <a:srgbClr val="D6D3D1"/>
                </a:solidFill>
                <a:latin typeface="Arial" pitchFamily="34" charset="0"/>
                <a:ea typeface="Arial" pitchFamily="34" charset="-122"/>
                <a:cs typeface="Arial" pitchFamily="34" charset="-120"/>
              </a:rPr>
              <a:t>311 UN agency staff and 83 people working with them, and 1,022 incidents affecting UNRWA premises.</a:t>
            </a:r>
            <a:endParaRPr lang="en-US" sz="1250" dirty="0"/>
          </a:p>
        </p:txBody>
      </p:sp>
      <p:sp>
        <p:nvSpPr>
          <p:cNvPr id="21" name="Text 19"/>
          <p:cNvSpPr/>
          <p:nvPr/>
        </p:nvSpPr>
        <p:spPr>
          <a:xfrm>
            <a:off x="8242300" y="5283200"/>
            <a:ext cx="2971800" cy="406400"/>
          </a:xfrm>
          <a:prstGeom prst="rect">
            <a:avLst/>
          </a:prstGeom>
          <a:noFill/>
          <a:ln/>
        </p:spPr>
        <p:txBody>
          <a:bodyPr wrap="square" lIns="0" tIns="0" rIns="0" bIns="0" rtlCol="0" anchor="b"/>
          <a:lstStyle/>
          <a:p>
            <a:pPr algn="l" indent="0" marL="0">
              <a:lnSpc>
                <a:spcPct val="135000"/>
              </a:lnSpc>
              <a:buNone/>
            </a:pPr>
            <a:r>
              <a:rPr lang="en-US" sz="1000" dirty="0">
                <a:solidFill>
                  <a:srgbClr val="A8A29E"/>
                </a:solidFill>
                <a:latin typeface="Arial" pitchFamily="34" charset="0"/>
                <a:ea typeface="Arial" pitchFamily="34" charset="-122"/>
                <a:cs typeface="Arial" pitchFamily="34" charset="-120"/>
              </a:rPr>
              <a:t>UNRWA Situation Report #235, 24 September 2026</a:t>
            </a:r>
            <a:endParaRPr lang="en-US" sz="1000" dirty="0"/>
          </a:p>
        </p:txBody>
      </p:sp>
      <p:sp>
        <p:nvSpPr>
          <p:cNvPr id="22" name="Shape 20"/>
          <p:cNvSpPr/>
          <p:nvPr/>
        </p:nvSpPr>
        <p:spPr>
          <a:xfrm>
            <a:off x="762000" y="6254750"/>
            <a:ext cx="10668000" cy="12700"/>
          </a:xfrm>
          <a:prstGeom prst="rect">
            <a:avLst/>
          </a:prstGeom>
          <a:solidFill>
            <a:srgbClr val="292524"/>
          </a:solidFill>
          <a:ln/>
        </p:spPr>
      </p:sp>
      <p:sp>
        <p:nvSpPr>
          <p:cNvPr id="23" name="Text 21"/>
          <p:cNvSpPr/>
          <p:nvPr/>
        </p:nvSpPr>
        <p:spPr>
          <a:xfrm>
            <a:off x="762000" y="6369050"/>
            <a:ext cx="6350000" cy="254000"/>
          </a:xfrm>
          <a:prstGeom prst="rect">
            <a:avLst/>
          </a:prstGeom>
          <a:noFill/>
          <a:ln/>
        </p:spPr>
        <p:txBody>
          <a:bodyPr wrap="square" lIns="0" tIns="0" rIns="0" bIns="0" rtlCol="0" anchor="t"/>
          <a:lstStyle/>
          <a:p>
            <a:pPr algn="l" indent="0" marL="0">
              <a:lnSpc>
                <a:spcPct val="125000"/>
              </a:lnSpc>
              <a:buNone/>
            </a:pPr>
            <a:r>
              <a:rPr lang="en-US" sz="1100" dirty="0">
                <a:solidFill>
                  <a:srgbClr val="78716C"/>
                </a:solidFill>
                <a:latin typeface="Arial" pitchFamily="34" charset="0"/>
                <a:ea typeface="Arial" pitchFamily="34" charset="-122"/>
                <a:cs typeface="Arial" pitchFamily="34" charset="-120"/>
              </a:rPr>
              <a:t>Part A · What is happening   3 / 19</a:t>
            </a:r>
            <a:endParaRPr lang="en-US" sz="1100" dirty="0"/>
          </a:p>
        </p:txBody>
      </p:sp>
      <p:sp>
        <p:nvSpPr>
          <p:cNvPr id="24" name="Text 22"/>
          <p:cNvSpPr/>
          <p:nvPr/>
        </p:nvSpPr>
        <p:spPr>
          <a:xfrm>
            <a:off x="7620000" y="6350000"/>
            <a:ext cx="3810000" cy="243840"/>
          </a:xfrm>
          <a:prstGeom prst="rect">
            <a:avLst/>
          </a:prstGeom>
          <a:noFill/>
          <a:ln/>
        </p:spPr>
        <p:txBody>
          <a:bodyPr wrap="square" lIns="0" tIns="0" rIns="0" bIns="0" rtlCol="0" anchor="t"/>
          <a:lstStyle/>
          <a:p>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palestinian</a:t>
            </a:r>
            <a:pPr algn="r" indent="0" marL="0">
              <a:lnSpc>
                <a:spcPct val="125000"/>
              </a:lnSpc>
              <a:buNone/>
            </a:pPr>
            <a:r>
              <a:rPr lang="en-US" sz="1200" b="1" dirty="0">
                <a:solidFill>
                  <a:srgbClr val="EF4444"/>
                </a:solidFill>
                <a:latin typeface="Arial" pitchFamily="34" charset="0"/>
                <a:ea typeface="Arial" pitchFamily="34" charset="-122"/>
                <a:cs typeface="Arial" pitchFamily="34" charset="-120"/>
              </a:rPr>
              <a:t>genocide</a:t>
            </a:r>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.org</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762000" y="711200"/>
            <a:ext cx="508000" cy="50800"/>
          </a:xfrm>
          <a:prstGeom prst="ellipse">
            <a:avLst/>
          </a:prstGeom>
          <a:solidFill>
            <a:srgbClr val="EF4444"/>
          </a:solidFill>
          <a:ln/>
        </p:spPr>
      </p:sp>
      <p:sp>
        <p:nvSpPr>
          <p:cNvPr id="3" name="Text 1"/>
          <p:cNvSpPr/>
          <p:nvPr/>
        </p:nvSpPr>
        <p:spPr>
          <a:xfrm>
            <a:off x="1409700" y="609600"/>
            <a:ext cx="9525000" cy="254000"/>
          </a:xfrm>
          <a:prstGeom prst="rect">
            <a:avLst/>
          </a:prstGeom>
          <a:noFill/>
          <a:ln/>
        </p:spPr>
        <p:txBody>
          <a:bodyPr wrap="square" lIns="0" tIns="0" rIns="0" bIns="0" rtlCol="0" anchor="t"/>
          <a:lstStyle/>
          <a:p>
            <a:pPr algn="l" indent="0" marL="0">
              <a:lnSpc>
                <a:spcPct val="125000"/>
              </a:lnSpc>
              <a:buNone/>
            </a:pPr>
            <a:r>
              <a:rPr lang="en-US" sz="1400" b="1" spc="252" kern="0" dirty="0">
                <a:solidFill>
                  <a:srgbClr val="EF4444"/>
                </a:solidFill>
                <a:latin typeface="Arial" pitchFamily="34" charset="0"/>
                <a:ea typeface="Arial" pitchFamily="34" charset="-122"/>
                <a:cs typeface="Arial" pitchFamily="34" charset="-120"/>
              </a:rPr>
              <a:t>THE CONDITIONS OF LIFE</a:t>
            </a:r>
            <a:endParaRPr lang="en-US" sz="1400" dirty="0"/>
          </a:p>
        </p:txBody>
      </p:sp>
      <p:sp>
        <p:nvSpPr>
          <p:cNvPr id="4" name="Text 2"/>
          <p:cNvSpPr/>
          <p:nvPr/>
        </p:nvSpPr>
        <p:spPr>
          <a:xfrm>
            <a:off x="762000" y="952500"/>
            <a:ext cx="10668000" cy="698500"/>
          </a:xfrm>
          <a:prstGeom prst="rect">
            <a:avLst/>
          </a:prstGeom>
          <a:noFill/>
          <a:ln/>
        </p:spPr>
        <p:txBody>
          <a:bodyPr wrap="square" lIns="0" tIns="0" rIns="0" bIns="0" rtlCol="0" anchor="t"/>
          <a:lstStyle/>
          <a:p>
            <a:pPr algn="l" indent="0" marL="0">
              <a:lnSpc>
                <a:spcPct val="105000"/>
              </a:lnSpc>
              <a:buNone/>
            </a:pPr>
            <a:r>
              <a:rPr lang="en-US" sz="3800" b="1" dirty="0">
                <a:solidFill>
                  <a:srgbClr val="FFFFFF"/>
                </a:solidFill>
                <a:latin typeface="Arial" pitchFamily="34" charset="0"/>
                <a:ea typeface="Arial" pitchFamily="34" charset="-122"/>
                <a:cs typeface="Arial" pitchFamily="34" charset="-120"/>
              </a:rPr>
              <a:t>Israel starved Gaza and cut its water</a:t>
            </a:r>
            <a:endParaRPr lang="en-US" sz="3800" dirty="0"/>
          </a:p>
        </p:txBody>
      </p:sp>
      <p:sp>
        <p:nvSpPr>
          <p:cNvPr id="5" name="Shape 3"/>
          <p:cNvSpPr/>
          <p:nvPr/>
        </p:nvSpPr>
        <p:spPr>
          <a:xfrm>
            <a:off x="762000" y="2095500"/>
            <a:ext cx="3403600" cy="3746500"/>
          </a:xfrm>
          <a:prstGeom prst="roundRect">
            <a:avLst>
              <a:gd name="adj" fmla="val 902"/>
            </a:avLst>
          </a:prstGeom>
          <a:solidFill>
            <a:srgbClr val="1C1917"/>
          </a:solidFill>
          <a:ln/>
        </p:spPr>
      </p:sp>
      <p:sp>
        <p:nvSpPr>
          <p:cNvPr id="6" name="Shape 4"/>
          <p:cNvSpPr/>
          <p:nvPr/>
        </p:nvSpPr>
        <p:spPr>
          <a:xfrm>
            <a:off x="762000" y="2095500"/>
            <a:ext cx="3403600" cy="50800"/>
          </a:xfrm>
          <a:prstGeom prst="rect">
            <a:avLst/>
          </a:prstGeom>
          <a:solidFill>
            <a:srgbClr val="EF4444"/>
          </a:solidFill>
          <a:ln/>
        </p:spPr>
      </p:sp>
      <p:sp>
        <p:nvSpPr>
          <p:cNvPr id="7" name="Text 5"/>
          <p:cNvSpPr/>
          <p:nvPr/>
        </p:nvSpPr>
        <p:spPr>
          <a:xfrm>
            <a:off x="977900" y="2349500"/>
            <a:ext cx="2971800" cy="952500"/>
          </a:xfrm>
          <a:prstGeom prst="rect">
            <a:avLst/>
          </a:prstGeom>
          <a:noFill/>
          <a:ln/>
        </p:spPr>
        <p:txBody>
          <a:bodyPr wrap="square" lIns="0" tIns="0" rIns="0" bIns="0" rtlCol="0" anchor="b"/>
          <a:lstStyle/>
          <a:p>
            <a:pPr algn="l" indent="0" marL="0">
              <a:lnSpc>
                <a:spcPct val="110000"/>
              </a:lnSpc>
              <a:buNone/>
            </a:pPr>
            <a:r>
              <a:rPr lang="en-US" sz="5200" b="1" dirty="0">
                <a:solidFill>
                  <a:srgbClr val="FFFFFF"/>
                </a:solidFill>
                <a:latin typeface="Arial" pitchFamily="34" charset="0"/>
                <a:ea typeface="Arial" pitchFamily="34" charset="-122"/>
                <a:cs typeface="Arial" pitchFamily="34" charset="-120"/>
              </a:rPr>
              <a:t>Famine</a:t>
            </a:r>
            <a:endParaRPr lang="en-US" sz="5200" dirty="0"/>
          </a:p>
        </p:txBody>
      </p:sp>
      <p:sp>
        <p:nvSpPr>
          <p:cNvPr id="8" name="Text 6"/>
          <p:cNvSpPr/>
          <p:nvPr/>
        </p:nvSpPr>
        <p:spPr>
          <a:xfrm>
            <a:off x="977900" y="3403600"/>
            <a:ext cx="2971800" cy="825500"/>
          </a:xfrm>
          <a:prstGeom prst="rect">
            <a:avLst/>
          </a:prstGeom>
          <a:noFill/>
          <a:ln/>
        </p:spPr>
        <p:txBody>
          <a:bodyPr wrap="square" lIns="0" tIns="0" rIns="0" bIns="0" rtlCol="0" anchor="t"/>
          <a:lstStyle/>
          <a:p>
            <a:pPr algn="l" indent="0" marL="0">
              <a:lnSpc>
                <a:spcPct val="120000"/>
              </a:lnSpc>
              <a:buNone/>
            </a:pPr>
            <a:r>
              <a:rPr lang="en-US" sz="1600" b="1" dirty="0">
                <a:solidFill>
                  <a:srgbClr val="FFFFFF"/>
                </a:solidFill>
                <a:latin typeface="Arial" pitchFamily="34" charset="0"/>
                <a:ea typeface="Arial" pitchFamily="34" charset="-122"/>
                <a:cs typeface="Arial" pitchFamily="34" charset="-120"/>
              </a:rPr>
              <a:t>confirmed in Gaza Governorate</a:t>
            </a:r>
            <a:endParaRPr lang="en-US" sz="1600" dirty="0"/>
          </a:p>
        </p:txBody>
      </p:sp>
      <p:sp>
        <p:nvSpPr>
          <p:cNvPr id="9" name="Text 7"/>
          <p:cNvSpPr/>
          <p:nvPr/>
        </p:nvSpPr>
        <p:spPr>
          <a:xfrm>
            <a:off x="977900" y="4292600"/>
            <a:ext cx="2971800" cy="889000"/>
          </a:xfrm>
          <a:prstGeom prst="rect">
            <a:avLst/>
          </a:prstGeom>
          <a:noFill/>
          <a:ln/>
        </p:spPr>
        <p:txBody>
          <a:bodyPr wrap="square" lIns="0" tIns="0" rIns="0" bIns="0" rtlCol="0" anchor="t"/>
          <a:lstStyle/>
          <a:p>
            <a:pPr algn="l" indent="0" marL="0">
              <a:lnSpc>
                <a:spcPct val="138000"/>
              </a:lnSpc>
              <a:buNone/>
            </a:pPr>
            <a:r>
              <a:rPr lang="en-US" sz="1250" dirty="0">
                <a:solidFill>
                  <a:srgbClr val="D6D3D1"/>
                </a:solidFill>
                <a:latin typeface="Arial" pitchFamily="34" charset="0"/>
                <a:ea typeface="Arial" pitchFamily="34" charset="-122"/>
                <a:cs typeface="Arial" pitchFamily="34" charset="-120"/>
              </a:rPr>
              <a:t>The world's famine authority confirmed famine, its highest phase, with reasonable evidence.</a:t>
            </a:r>
            <a:endParaRPr lang="en-US" sz="1250" dirty="0"/>
          </a:p>
        </p:txBody>
      </p:sp>
      <p:sp>
        <p:nvSpPr>
          <p:cNvPr id="10" name="Text 8"/>
          <p:cNvSpPr/>
          <p:nvPr/>
        </p:nvSpPr>
        <p:spPr>
          <a:xfrm>
            <a:off x="977900" y="5283200"/>
            <a:ext cx="2971800" cy="406400"/>
          </a:xfrm>
          <a:prstGeom prst="rect">
            <a:avLst/>
          </a:prstGeom>
          <a:noFill/>
          <a:ln/>
        </p:spPr>
        <p:txBody>
          <a:bodyPr wrap="square" lIns="0" tIns="0" rIns="0" bIns="0" rtlCol="0" anchor="b"/>
          <a:lstStyle/>
          <a:p>
            <a:pPr algn="l" indent="0" marL="0">
              <a:lnSpc>
                <a:spcPct val="135000"/>
              </a:lnSpc>
              <a:buNone/>
            </a:pPr>
            <a:r>
              <a:rPr lang="en-US" sz="1000" dirty="0">
                <a:solidFill>
                  <a:srgbClr val="A8A29E"/>
                </a:solidFill>
                <a:latin typeface="Arial" pitchFamily="34" charset="0"/>
                <a:ea typeface="Arial" pitchFamily="34" charset="-122"/>
                <a:cs typeface="Arial" pitchFamily="34" charset="-120"/>
              </a:rPr>
              <a:t>IPC Famine Review Committee, 22 August 2025</a:t>
            </a:r>
            <a:endParaRPr lang="en-US" sz="1000" dirty="0"/>
          </a:p>
        </p:txBody>
      </p:sp>
      <p:sp>
        <p:nvSpPr>
          <p:cNvPr id="11" name="Shape 9"/>
          <p:cNvSpPr/>
          <p:nvPr/>
        </p:nvSpPr>
        <p:spPr>
          <a:xfrm>
            <a:off x="4394200" y="2095500"/>
            <a:ext cx="3403600" cy="3746500"/>
          </a:xfrm>
          <a:prstGeom prst="roundRect">
            <a:avLst>
              <a:gd name="adj" fmla="val 902"/>
            </a:avLst>
          </a:prstGeom>
          <a:solidFill>
            <a:srgbClr val="1C1917"/>
          </a:solidFill>
          <a:ln/>
        </p:spPr>
      </p:sp>
      <p:sp>
        <p:nvSpPr>
          <p:cNvPr id="12" name="Shape 10"/>
          <p:cNvSpPr/>
          <p:nvPr/>
        </p:nvSpPr>
        <p:spPr>
          <a:xfrm>
            <a:off x="4394200" y="2095500"/>
            <a:ext cx="3403600" cy="50800"/>
          </a:xfrm>
          <a:prstGeom prst="rect">
            <a:avLst/>
          </a:prstGeom>
          <a:solidFill>
            <a:srgbClr val="EF4444"/>
          </a:solidFill>
          <a:ln/>
        </p:spPr>
      </p:sp>
      <p:sp>
        <p:nvSpPr>
          <p:cNvPr id="13" name="Text 11"/>
          <p:cNvSpPr/>
          <p:nvPr/>
        </p:nvSpPr>
        <p:spPr>
          <a:xfrm>
            <a:off x="4610100" y="2349500"/>
            <a:ext cx="2971800" cy="952500"/>
          </a:xfrm>
          <a:prstGeom prst="rect">
            <a:avLst/>
          </a:prstGeom>
          <a:noFill/>
          <a:ln/>
        </p:spPr>
        <p:txBody>
          <a:bodyPr wrap="square" lIns="0" tIns="0" rIns="0" bIns="0" rtlCol="0" anchor="b"/>
          <a:lstStyle/>
          <a:p>
            <a:pPr algn="l" indent="0" marL="0">
              <a:lnSpc>
                <a:spcPct val="110000"/>
              </a:lnSpc>
              <a:buNone/>
            </a:pPr>
            <a:r>
              <a:rPr lang="en-US" sz="3300" b="1" dirty="0">
                <a:solidFill>
                  <a:srgbClr val="FFFFFF"/>
                </a:solidFill>
                <a:latin typeface="Arial" pitchFamily="34" charset="0"/>
                <a:ea typeface="Arial" pitchFamily="34" charset="-122"/>
                <a:cs typeface="Arial" pitchFamily="34" charset="-120"/>
              </a:rPr>
              <a:t>4.74 litres</a:t>
            </a:r>
            <a:endParaRPr lang="en-US" sz="3300" dirty="0"/>
          </a:p>
        </p:txBody>
      </p:sp>
      <p:sp>
        <p:nvSpPr>
          <p:cNvPr id="14" name="Text 12"/>
          <p:cNvSpPr/>
          <p:nvPr/>
        </p:nvSpPr>
        <p:spPr>
          <a:xfrm>
            <a:off x="4610100" y="3403600"/>
            <a:ext cx="2971800" cy="825500"/>
          </a:xfrm>
          <a:prstGeom prst="rect">
            <a:avLst/>
          </a:prstGeom>
          <a:noFill/>
          <a:ln/>
        </p:spPr>
        <p:txBody>
          <a:bodyPr wrap="square" lIns="0" tIns="0" rIns="0" bIns="0" rtlCol="0" anchor="t"/>
          <a:lstStyle/>
          <a:p>
            <a:pPr algn="l" indent="0" marL="0">
              <a:lnSpc>
                <a:spcPct val="120000"/>
              </a:lnSpc>
              <a:buNone/>
            </a:pPr>
            <a:r>
              <a:rPr lang="en-US" sz="1600" b="1" dirty="0">
                <a:solidFill>
                  <a:srgbClr val="FFFFFF"/>
                </a:solidFill>
                <a:latin typeface="Arial" pitchFamily="34" charset="0"/>
                <a:ea typeface="Arial" pitchFamily="34" charset="-122"/>
                <a:cs typeface="Arial" pitchFamily="34" charset="-120"/>
              </a:rPr>
              <a:t>of water a day per person in Gaza</a:t>
            </a:r>
            <a:endParaRPr lang="en-US" sz="1600" dirty="0"/>
          </a:p>
        </p:txBody>
      </p:sp>
      <p:sp>
        <p:nvSpPr>
          <p:cNvPr id="15" name="Text 13"/>
          <p:cNvSpPr/>
          <p:nvPr/>
        </p:nvSpPr>
        <p:spPr>
          <a:xfrm>
            <a:off x="4610100" y="4292600"/>
            <a:ext cx="2971800" cy="889000"/>
          </a:xfrm>
          <a:prstGeom prst="rect">
            <a:avLst/>
          </a:prstGeom>
          <a:noFill/>
          <a:ln/>
        </p:spPr>
        <p:txBody>
          <a:bodyPr wrap="square" lIns="0" tIns="0" rIns="0" bIns="0" rtlCol="0" anchor="t"/>
          <a:lstStyle/>
          <a:p>
            <a:pPr algn="l" indent="0" marL="0">
              <a:lnSpc>
                <a:spcPct val="138000"/>
              </a:lnSpc>
              <a:buNone/>
            </a:pPr>
            <a:r>
              <a:rPr lang="en-US" sz="1250" dirty="0">
                <a:solidFill>
                  <a:srgbClr val="D6D3D1"/>
                </a:solidFill>
                <a:latin typeface="Arial" pitchFamily="34" charset="0"/>
                <a:ea typeface="Arial" pitchFamily="34" charset="-122"/>
                <a:cs typeface="Arial" pitchFamily="34" charset="-120"/>
              </a:rPr>
              <a:t>Israel's cutting of external water supply and destruction of water facilities reduced the water available by 94%.</a:t>
            </a:r>
            <a:endParaRPr lang="en-US" sz="1250" dirty="0"/>
          </a:p>
        </p:txBody>
      </p:sp>
      <p:sp>
        <p:nvSpPr>
          <p:cNvPr id="16" name="Text 14"/>
          <p:cNvSpPr/>
          <p:nvPr/>
        </p:nvSpPr>
        <p:spPr>
          <a:xfrm>
            <a:off x="4610100" y="5283200"/>
            <a:ext cx="2971800" cy="406400"/>
          </a:xfrm>
          <a:prstGeom prst="rect">
            <a:avLst/>
          </a:prstGeom>
          <a:noFill/>
          <a:ln/>
        </p:spPr>
        <p:txBody>
          <a:bodyPr wrap="square" lIns="0" tIns="0" rIns="0" bIns="0" rtlCol="0" anchor="b"/>
          <a:lstStyle/>
          <a:p>
            <a:pPr algn="l" indent="0" marL="0">
              <a:lnSpc>
                <a:spcPct val="135000"/>
              </a:lnSpc>
              <a:buNone/>
            </a:pPr>
            <a:r>
              <a:rPr lang="en-US" sz="1000" dirty="0">
                <a:solidFill>
                  <a:srgbClr val="A8A29E"/>
                </a:solidFill>
                <a:latin typeface="Arial" pitchFamily="34" charset="0"/>
                <a:ea typeface="Arial" pitchFamily="34" charset="-122"/>
                <a:cs typeface="Arial" pitchFamily="34" charset="-120"/>
              </a:rPr>
              <a:t>Oxfam, July 2024</a:t>
            </a:r>
            <a:endParaRPr lang="en-US" sz="1000" dirty="0"/>
          </a:p>
        </p:txBody>
      </p:sp>
      <p:sp>
        <p:nvSpPr>
          <p:cNvPr id="17" name="Shape 15"/>
          <p:cNvSpPr/>
          <p:nvPr/>
        </p:nvSpPr>
        <p:spPr>
          <a:xfrm>
            <a:off x="8026400" y="2095500"/>
            <a:ext cx="3403600" cy="3746500"/>
          </a:xfrm>
          <a:prstGeom prst="roundRect">
            <a:avLst>
              <a:gd name="adj" fmla="val 902"/>
            </a:avLst>
          </a:prstGeom>
          <a:solidFill>
            <a:srgbClr val="1C1917"/>
          </a:solidFill>
          <a:ln/>
        </p:spPr>
      </p:sp>
      <p:sp>
        <p:nvSpPr>
          <p:cNvPr id="18" name="Shape 16"/>
          <p:cNvSpPr/>
          <p:nvPr/>
        </p:nvSpPr>
        <p:spPr>
          <a:xfrm>
            <a:off x="8026400" y="2095500"/>
            <a:ext cx="3403600" cy="50800"/>
          </a:xfrm>
          <a:prstGeom prst="rect">
            <a:avLst/>
          </a:prstGeom>
          <a:solidFill>
            <a:srgbClr val="EF4444"/>
          </a:solidFill>
          <a:ln/>
        </p:spPr>
      </p:sp>
      <p:sp>
        <p:nvSpPr>
          <p:cNvPr id="19" name="Text 17"/>
          <p:cNvSpPr/>
          <p:nvPr/>
        </p:nvSpPr>
        <p:spPr>
          <a:xfrm>
            <a:off x="8242300" y="2349500"/>
            <a:ext cx="2971800" cy="952500"/>
          </a:xfrm>
          <a:prstGeom prst="rect">
            <a:avLst/>
          </a:prstGeom>
          <a:noFill/>
          <a:ln/>
        </p:spPr>
        <p:txBody>
          <a:bodyPr wrap="square" lIns="0" tIns="0" rIns="0" bIns="0" rtlCol="0" anchor="b"/>
          <a:lstStyle/>
          <a:p>
            <a:pPr algn="l" indent="0" marL="0">
              <a:lnSpc>
                <a:spcPct val="110000"/>
              </a:lnSpc>
              <a:buNone/>
            </a:pPr>
            <a:r>
              <a:rPr lang="en-US" sz="3300" b="1" dirty="0">
                <a:solidFill>
                  <a:srgbClr val="FFFFFF"/>
                </a:solidFill>
                <a:latin typeface="Arial" pitchFamily="34" charset="0"/>
                <a:ea typeface="Arial" pitchFamily="34" charset="-122"/>
                <a:cs typeface="Arial" pitchFamily="34" charset="-120"/>
              </a:rPr>
              <a:t>A graveyard</a:t>
            </a:r>
            <a:endParaRPr lang="en-US" sz="3300" dirty="0"/>
          </a:p>
        </p:txBody>
      </p:sp>
      <p:sp>
        <p:nvSpPr>
          <p:cNvPr id="20" name="Text 18"/>
          <p:cNvSpPr/>
          <p:nvPr/>
        </p:nvSpPr>
        <p:spPr>
          <a:xfrm>
            <a:off x="8242300" y="3403600"/>
            <a:ext cx="2971800" cy="825500"/>
          </a:xfrm>
          <a:prstGeom prst="rect">
            <a:avLst/>
          </a:prstGeom>
          <a:noFill/>
          <a:ln/>
        </p:spPr>
        <p:txBody>
          <a:bodyPr wrap="square" lIns="0" tIns="0" rIns="0" bIns="0" rtlCol="0" anchor="t"/>
          <a:lstStyle/>
          <a:p>
            <a:pPr algn="l" indent="0" marL="0">
              <a:lnSpc>
                <a:spcPct val="120000"/>
              </a:lnSpc>
              <a:buNone/>
            </a:pPr>
            <a:r>
              <a:rPr lang="en-US" sz="1600" b="1" dirty="0">
                <a:solidFill>
                  <a:srgbClr val="FFFFFF"/>
                </a:solidFill>
                <a:latin typeface="Arial" pitchFamily="34" charset="0"/>
                <a:ea typeface="Arial" pitchFamily="34" charset="-122"/>
                <a:cs typeface="Arial" pitchFamily="34" charset="-120"/>
              </a:rPr>
              <a:t>for thousands of children</a:t>
            </a:r>
            <a:endParaRPr lang="en-US" sz="1600" dirty="0"/>
          </a:p>
        </p:txBody>
      </p:sp>
      <p:sp>
        <p:nvSpPr>
          <p:cNvPr id="21" name="Text 19"/>
          <p:cNvSpPr/>
          <p:nvPr/>
        </p:nvSpPr>
        <p:spPr>
          <a:xfrm>
            <a:off x="8242300" y="4292600"/>
            <a:ext cx="2971800" cy="889000"/>
          </a:xfrm>
          <a:prstGeom prst="rect">
            <a:avLst/>
          </a:prstGeom>
          <a:noFill/>
          <a:ln/>
        </p:spPr>
        <p:txBody>
          <a:bodyPr wrap="square" lIns="0" tIns="0" rIns="0" bIns="0" rtlCol="0" anchor="t"/>
          <a:lstStyle/>
          <a:p>
            <a:pPr algn="l" indent="0" marL="0">
              <a:lnSpc>
                <a:spcPct val="138000"/>
              </a:lnSpc>
              <a:buNone/>
            </a:pPr>
            <a:r>
              <a:rPr lang="en-US" sz="1250" dirty="0">
                <a:solidFill>
                  <a:srgbClr val="D6D3D1"/>
                </a:solidFill>
                <a:latin typeface="Arial" pitchFamily="34" charset="0"/>
                <a:ea typeface="Arial" pitchFamily="34" charset="-122"/>
                <a:cs typeface="Arial" pitchFamily="34" charset="-120"/>
              </a:rPr>
              <a:t>"Gaza has become a graveyard for thousands of children. It's a living hell for everyone else."</a:t>
            </a:r>
            <a:endParaRPr lang="en-US" sz="1250" dirty="0"/>
          </a:p>
        </p:txBody>
      </p:sp>
      <p:sp>
        <p:nvSpPr>
          <p:cNvPr id="22" name="Text 20"/>
          <p:cNvSpPr/>
          <p:nvPr/>
        </p:nvSpPr>
        <p:spPr>
          <a:xfrm>
            <a:off x="8242300" y="5283200"/>
            <a:ext cx="2971800" cy="406400"/>
          </a:xfrm>
          <a:prstGeom prst="rect">
            <a:avLst/>
          </a:prstGeom>
          <a:noFill/>
          <a:ln/>
        </p:spPr>
        <p:txBody>
          <a:bodyPr wrap="square" lIns="0" tIns="0" rIns="0" bIns="0" rtlCol="0" anchor="b"/>
          <a:lstStyle/>
          <a:p>
            <a:pPr algn="l" indent="0" marL="0">
              <a:lnSpc>
                <a:spcPct val="135000"/>
              </a:lnSpc>
              <a:buNone/>
            </a:pPr>
            <a:r>
              <a:rPr lang="en-US" sz="1000" dirty="0">
                <a:solidFill>
                  <a:srgbClr val="A8A29E"/>
                </a:solidFill>
                <a:latin typeface="Arial" pitchFamily="34" charset="0"/>
                <a:ea typeface="Arial" pitchFamily="34" charset="-122"/>
                <a:cs typeface="Arial" pitchFamily="34" charset="-120"/>
              </a:rPr>
              <a:t>UNICEF, 31 October 2023</a:t>
            </a:r>
            <a:endParaRPr lang="en-US" sz="1000" dirty="0"/>
          </a:p>
        </p:txBody>
      </p:sp>
      <p:sp>
        <p:nvSpPr>
          <p:cNvPr id="23" name="Shape 21"/>
          <p:cNvSpPr/>
          <p:nvPr/>
        </p:nvSpPr>
        <p:spPr>
          <a:xfrm>
            <a:off x="762000" y="6254750"/>
            <a:ext cx="10668000" cy="12700"/>
          </a:xfrm>
          <a:prstGeom prst="rect">
            <a:avLst/>
          </a:prstGeom>
          <a:solidFill>
            <a:srgbClr val="292524"/>
          </a:solidFill>
          <a:ln/>
        </p:spPr>
      </p:sp>
      <p:sp>
        <p:nvSpPr>
          <p:cNvPr id="24" name="Text 22"/>
          <p:cNvSpPr/>
          <p:nvPr/>
        </p:nvSpPr>
        <p:spPr>
          <a:xfrm>
            <a:off x="762000" y="6369050"/>
            <a:ext cx="6350000" cy="254000"/>
          </a:xfrm>
          <a:prstGeom prst="rect">
            <a:avLst/>
          </a:prstGeom>
          <a:noFill/>
          <a:ln/>
        </p:spPr>
        <p:txBody>
          <a:bodyPr wrap="square" lIns="0" tIns="0" rIns="0" bIns="0" rtlCol="0" anchor="t"/>
          <a:lstStyle/>
          <a:p>
            <a:pPr algn="l" indent="0" marL="0">
              <a:lnSpc>
                <a:spcPct val="125000"/>
              </a:lnSpc>
              <a:buNone/>
            </a:pPr>
            <a:r>
              <a:rPr lang="en-US" sz="1100" dirty="0">
                <a:solidFill>
                  <a:srgbClr val="78716C"/>
                </a:solidFill>
                <a:latin typeface="Arial" pitchFamily="34" charset="0"/>
                <a:ea typeface="Arial" pitchFamily="34" charset="-122"/>
                <a:cs typeface="Arial" pitchFamily="34" charset="-120"/>
              </a:rPr>
              <a:t>Part A · What is happening   4 / 19</a:t>
            </a:r>
            <a:endParaRPr lang="en-US" sz="1100" dirty="0"/>
          </a:p>
        </p:txBody>
      </p:sp>
      <p:sp>
        <p:nvSpPr>
          <p:cNvPr id="25" name="Text 23"/>
          <p:cNvSpPr/>
          <p:nvPr/>
        </p:nvSpPr>
        <p:spPr>
          <a:xfrm>
            <a:off x="7620000" y="6350000"/>
            <a:ext cx="3810000" cy="243840"/>
          </a:xfrm>
          <a:prstGeom prst="rect">
            <a:avLst/>
          </a:prstGeom>
          <a:noFill/>
          <a:ln/>
        </p:spPr>
        <p:txBody>
          <a:bodyPr wrap="square" lIns="0" tIns="0" rIns="0" bIns="0" rtlCol="0" anchor="t"/>
          <a:lstStyle/>
          <a:p>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palestinian</a:t>
            </a:r>
            <a:pPr algn="r" indent="0" marL="0">
              <a:lnSpc>
                <a:spcPct val="125000"/>
              </a:lnSpc>
              <a:buNone/>
            </a:pPr>
            <a:r>
              <a:rPr lang="en-US" sz="1200" b="1" dirty="0">
                <a:solidFill>
                  <a:srgbClr val="EF4444"/>
                </a:solidFill>
                <a:latin typeface="Arial" pitchFamily="34" charset="0"/>
                <a:ea typeface="Arial" pitchFamily="34" charset="-122"/>
                <a:cs typeface="Arial" pitchFamily="34" charset="-120"/>
              </a:rPr>
              <a:t>genocide</a:t>
            </a:r>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.org</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F59E0B"/>
          </a:solidFill>
          <a:ln/>
        </p:spPr>
      </p:sp>
      <p:sp>
        <p:nvSpPr>
          <p:cNvPr id="3" name="Text 1"/>
          <p:cNvSpPr/>
          <p:nvPr/>
        </p:nvSpPr>
        <p:spPr>
          <a:xfrm>
            <a:off x="762000" y="952500"/>
            <a:ext cx="3810000" cy="2095500"/>
          </a:xfrm>
          <a:prstGeom prst="rect">
            <a:avLst/>
          </a:prstGeom>
          <a:noFill/>
          <a:ln/>
        </p:spPr>
        <p:txBody>
          <a:bodyPr wrap="square" lIns="0" tIns="0" rIns="0" bIns="0" rtlCol="0" anchor="t"/>
          <a:lstStyle/>
          <a:p>
            <a:pPr algn="l" indent="0" marL="0">
              <a:lnSpc>
                <a:spcPct val="110000"/>
              </a:lnSpc>
              <a:buNone/>
            </a:pPr>
            <a:r>
              <a:rPr lang="en-US" sz="14000" b="1" dirty="0">
                <a:solidFill>
                  <a:srgbClr val="F59E0B"/>
                </a:solidFill>
                <a:latin typeface="Arial" pitchFamily="34" charset="0"/>
                <a:ea typeface="Arial" pitchFamily="34" charset="-122"/>
                <a:cs typeface="Arial" pitchFamily="34" charset="-120"/>
              </a:rPr>
              <a:t>B</a:t>
            </a:r>
            <a:endParaRPr lang="en-US" sz="14000" dirty="0"/>
          </a:p>
        </p:txBody>
      </p:sp>
      <p:sp>
        <p:nvSpPr>
          <p:cNvPr id="4" name="Text 2"/>
          <p:cNvSpPr/>
          <p:nvPr/>
        </p:nvSpPr>
        <p:spPr>
          <a:xfrm>
            <a:off x="762000" y="3111500"/>
            <a:ext cx="10160000" cy="698500"/>
          </a:xfrm>
          <a:prstGeom prst="rect">
            <a:avLst/>
          </a:prstGeom>
          <a:noFill/>
          <a:ln/>
        </p:spPr>
        <p:txBody>
          <a:bodyPr wrap="square" lIns="0" tIns="0" rIns="0" bIns="0" rtlCol="0" anchor="t"/>
          <a:lstStyle/>
          <a:p>
            <a:pPr algn="l" indent="0" marL="0">
              <a:lnSpc>
                <a:spcPct val="125000"/>
              </a:lnSpc>
              <a:buNone/>
            </a:pPr>
            <a:r>
              <a:rPr lang="en-US" sz="1500" b="1" spc="270" kern="0" dirty="0">
                <a:solidFill>
                  <a:srgbClr val="A8A29E"/>
                </a:solidFill>
                <a:latin typeface="Arial" pitchFamily="34" charset="0"/>
                <a:ea typeface="Arial" pitchFamily="34" charset="-122"/>
                <a:cs typeface="Arial" pitchFamily="34" charset="-120"/>
              </a:rPr>
              <a:t>PART B</a:t>
            </a:r>
            <a:endParaRPr lang="en-US" sz="1500" dirty="0"/>
          </a:p>
        </p:txBody>
      </p:sp>
      <p:sp>
        <p:nvSpPr>
          <p:cNvPr id="5" name="Text 3"/>
          <p:cNvSpPr/>
          <p:nvPr/>
        </p:nvSpPr>
        <p:spPr>
          <a:xfrm>
            <a:off x="762000" y="3429000"/>
            <a:ext cx="10160000" cy="1270000"/>
          </a:xfrm>
          <a:prstGeom prst="rect">
            <a:avLst/>
          </a:prstGeom>
          <a:noFill/>
          <a:ln/>
        </p:spPr>
        <p:txBody>
          <a:bodyPr wrap="square" lIns="0" tIns="0" rIns="0" bIns="0" rtlCol="0" anchor="t"/>
          <a:lstStyle/>
          <a:p>
            <a:pPr algn="l" indent="0" marL="0">
              <a:lnSpc>
                <a:spcPct val="105000"/>
              </a:lnSpc>
              <a:buNone/>
            </a:pPr>
            <a:r>
              <a:rPr lang="en-US" sz="4200" b="1" dirty="0">
                <a:solidFill>
                  <a:srgbClr val="FFFFFF"/>
                </a:solidFill>
                <a:latin typeface="Arial" pitchFamily="34" charset="0"/>
                <a:ea typeface="Arial" pitchFamily="34" charset="-122"/>
                <a:cs typeface="Arial" pitchFamily="34" charset="-120"/>
              </a:rPr>
              <a:t>It is genocide</a:t>
            </a:r>
            <a:endParaRPr lang="en-US" sz="4200" dirty="0"/>
          </a:p>
        </p:txBody>
      </p:sp>
      <p:sp>
        <p:nvSpPr>
          <p:cNvPr id="6" name="Text 4"/>
          <p:cNvSpPr/>
          <p:nvPr/>
        </p:nvSpPr>
        <p:spPr>
          <a:xfrm>
            <a:off x="762000" y="4889500"/>
            <a:ext cx="8890000" cy="1206500"/>
          </a:xfrm>
          <a:prstGeom prst="rect">
            <a:avLst/>
          </a:prstGeom>
          <a:noFill/>
          <a:ln/>
        </p:spPr>
        <p:txBody>
          <a:bodyPr wrap="square" lIns="0" tIns="0" rIns="0" bIns="0" rtlCol="0" anchor="t"/>
          <a:lstStyle/>
          <a:p>
            <a:pPr algn="l" indent="0" marL="0">
              <a:lnSpc>
                <a:spcPct val="140000"/>
              </a:lnSpc>
              <a:buNone/>
            </a:pPr>
            <a:r>
              <a:rPr lang="en-US" sz="1700" dirty="0">
                <a:solidFill>
                  <a:srgbClr val="D6D3D1"/>
                </a:solidFill>
                <a:latin typeface="Arial" pitchFamily="34" charset="0"/>
                <a:ea typeface="Arial" pitchFamily="34" charset="-122"/>
                <a:cs typeface="Arial" pitchFamily="34" charset="-120"/>
              </a:rPr>
              <a:t>UN investigators, human rights organisations, humanitarian agencies and genocide scholars have reached the same conclusion, and the International Court of Justice has ordered Israel to prevent acts of genocide.</a:t>
            </a:r>
            <a:endParaRPr lang="en-US" sz="1700" dirty="0"/>
          </a:p>
        </p:txBody>
      </p:sp>
      <p:sp>
        <p:nvSpPr>
          <p:cNvPr id="7" name="Shape 5"/>
          <p:cNvSpPr/>
          <p:nvPr/>
        </p:nvSpPr>
        <p:spPr>
          <a:xfrm>
            <a:off x="762000" y="6254750"/>
            <a:ext cx="10668000" cy="12700"/>
          </a:xfrm>
          <a:prstGeom prst="rect">
            <a:avLst/>
          </a:prstGeom>
          <a:solidFill>
            <a:srgbClr val="292524"/>
          </a:solidFill>
          <a:ln/>
        </p:spPr>
      </p:sp>
      <p:sp>
        <p:nvSpPr>
          <p:cNvPr id="8" name="Text 6"/>
          <p:cNvSpPr/>
          <p:nvPr/>
        </p:nvSpPr>
        <p:spPr>
          <a:xfrm>
            <a:off x="762000" y="6369050"/>
            <a:ext cx="6350000" cy="254000"/>
          </a:xfrm>
          <a:prstGeom prst="rect">
            <a:avLst/>
          </a:prstGeom>
          <a:noFill/>
          <a:ln/>
        </p:spPr>
        <p:txBody>
          <a:bodyPr wrap="square" lIns="0" tIns="0" rIns="0" bIns="0" rtlCol="0" anchor="t"/>
          <a:lstStyle/>
          <a:p>
            <a:pPr algn="l" indent="0" marL="0">
              <a:lnSpc>
                <a:spcPct val="125000"/>
              </a:lnSpc>
              <a:buNone/>
            </a:pPr>
            <a:r>
              <a:rPr lang="en-US" sz="1100" dirty="0">
                <a:solidFill>
                  <a:srgbClr val="78716C"/>
                </a:solidFill>
                <a:latin typeface="Arial" pitchFamily="34" charset="0"/>
                <a:ea typeface="Arial" pitchFamily="34" charset="-122"/>
                <a:cs typeface="Arial" pitchFamily="34" charset="-120"/>
              </a:rPr>
              <a:t>Part B · It is genocide   5 / 19</a:t>
            </a:r>
            <a:endParaRPr lang="en-US" sz="1100" dirty="0"/>
          </a:p>
        </p:txBody>
      </p:sp>
      <p:sp>
        <p:nvSpPr>
          <p:cNvPr id="9" name="Text 7"/>
          <p:cNvSpPr/>
          <p:nvPr/>
        </p:nvSpPr>
        <p:spPr>
          <a:xfrm>
            <a:off x="7620000" y="6350000"/>
            <a:ext cx="3810000" cy="243840"/>
          </a:xfrm>
          <a:prstGeom prst="rect">
            <a:avLst/>
          </a:prstGeom>
          <a:noFill/>
          <a:ln/>
        </p:spPr>
        <p:txBody>
          <a:bodyPr wrap="square" lIns="0" tIns="0" rIns="0" bIns="0" rtlCol="0" anchor="t"/>
          <a:lstStyle/>
          <a:p>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palestinian</a:t>
            </a:r>
            <a:pPr algn="r" indent="0" marL="0">
              <a:lnSpc>
                <a:spcPct val="125000"/>
              </a:lnSpc>
              <a:buNone/>
            </a:pPr>
            <a:r>
              <a:rPr lang="en-US" sz="1200" b="1" dirty="0">
                <a:solidFill>
                  <a:srgbClr val="F59E0B"/>
                </a:solidFill>
                <a:latin typeface="Arial" pitchFamily="34" charset="0"/>
                <a:ea typeface="Arial" pitchFamily="34" charset="-122"/>
                <a:cs typeface="Arial" pitchFamily="34" charset="-120"/>
              </a:rPr>
              <a:t>genocide</a:t>
            </a:r>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.org</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762000" y="711200"/>
            <a:ext cx="508000" cy="50800"/>
          </a:xfrm>
          <a:prstGeom prst="ellipse">
            <a:avLst/>
          </a:prstGeom>
          <a:solidFill>
            <a:srgbClr val="F59E0B"/>
          </a:solidFill>
          <a:ln/>
        </p:spPr>
      </p:sp>
      <p:sp>
        <p:nvSpPr>
          <p:cNvPr id="3" name="Text 1"/>
          <p:cNvSpPr/>
          <p:nvPr/>
        </p:nvSpPr>
        <p:spPr>
          <a:xfrm>
            <a:off x="1409700" y="609600"/>
            <a:ext cx="9525000" cy="254000"/>
          </a:xfrm>
          <a:prstGeom prst="rect">
            <a:avLst/>
          </a:prstGeom>
          <a:noFill/>
          <a:ln/>
        </p:spPr>
        <p:txBody>
          <a:bodyPr wrap="square" lIns="0" tIns="0" rIns="0" bIns="0" rtlCol="0" anchor="t"/>
          <a:lstStyle/>
          <a:p>
            <a:pPr algn="l" indent="0" marL="0">
              <a:lnSpc>
                <a:spcPct val="125000"/>
              </a:lnSpc>
              <a:buNone/>
            </a:pPr>
            <a:r>
              <a:rPr lang="en-US" sz="1400" b="1" spc="252" kern="0" dirty="0">
                <a:solidFill>
                  <a:srgbClr val="F59E0B"/>
                </a:solidFill>
                <a:latin typeface="Arial" pitchFamily="34" charset="0"/>
                <a:ea typeface="Arial" pitchFamily="34" charset="-122"/>
                <a:cs typeface="Arial" pitchFamily="34" charset="-120"/>
              </a:rPr>
              <a:t>WHAT THE COURTS HAVE FOUND</a:t>
            </a:r>
            <a:endParaRPr lang="en-US" sz="1400" dirty="0"/>
          </a:p>
        </p:txBody>
      </p:sp>
      <p:sp>
        <p:nvSpPr>
          <p:cNvPr id="4" name="Text 2"/>
          <p:cNvSpPr/>
          <p:nvPr/>
        </p:nvSpPr>
        <p:spPr>
          <a:xfrm>
            <a:off x="762000" y="952500"/>
            <a:ext cx="10668000" cy="698500"/>
          </a:xfrm>
          <a:prstGeom prst="rect">
            <a:avLst/>
          </a:prstGeom>
          <a:noFill/>
          <a:ln/>
        </p:spPr>
        <p:txBody>
          <a:bodyPr wrap="square" lIns="0" tIns="0" rIns="0" bIns="0" rtlCol="0" anchor="t"/>
          <a:lstStyle/>
          <a:p>
            <a:pPr algn="l" indent="0" marL="0">
              <a:lnSpc>
                <a:spcPct val="105000"/>
              </a:lnSpc>
              <a:buNone/>
            </a:pPr>
            <a:r>
              <a:rPr lang="en-US" sz="3800" b="1" dirty="0">
                <a:solidFill>
                  <a:srgbClr val="FFFFFF"/>
                </a:solidFill>
                <a:latin typeface="Arial" pitchFamily="34" charset="0"/>
                <a:ea typeface="Arial" pitchFamily="34" charset="-122"/>
                <a:cs typeface="Arial" pitchFamily="34" charset="-120"/>
              </a:rPr>
              <a:t>The world's courts have acted</a:t>
            </a:r>
            <a:endParaRPr lang="en-US" sz="3800" dirty="0"/>
          </a:p>
        </p:txBody>
      </p:sp>
      <p:sp>
        <p:nvSpPr>
          <p:cNvPr id="5" name="Shape 3"/>
          <p:cNvSpPr/>
          <p:nvPr/>
        </p:nvSpPr>
        <p:spPr>
          <a:xfrm>
            <a:off x="762000" y="2705100"/>
            <a:ext cx="10668000" cy="25400"/>
          </a:xfrm>
          <a:prstGeom prst="rect">
            <a:avLst/>
          </a:prstGeom>
          <a:solidFill>
            <a:srgbClr val="44403C"/>
          </a:solidFill>
          <a:ln/>
        </p:spPr>
      </p:sp>
      <p:sp>
        <p:nvSpPr>
          <p:cNvPr id="6" name="Shape 4"/>
          <p:cNvSpPr/>
          <p:nvPr/>
        </p:nvSpPr>
        <p:spPr>
          <a:xfrm>
            <a:off x="762000" y="2540000"/>
            <a:ext cx="355600" cy="355600"/>
          </a:xfrm>
          <a:prstGeom prst="ellipse">
            <a:avLst/>
          </a:prstGeom>
          <a:solidFill>
            <a:srgbClr val="F59E0B"/>
          </a:solidFill>
          <a:ln/>
        </p:spPr>
      </p:sp>
      <p:sp>
        <p:nvSpPr>
          <p:cNvPr id="7" name="Text 5"/>
          <p:cNvSpPr/>
          <p:nvPr/>
        </p:nvSpPr>
        <p:spPr>
          <a:xfrm>
            <a:off x="762000" y="3098800"/>
            <a:ext cx="2349500" cy="254000"/>
          </a:xfrm>
          <a:prstGeom prst="rect">
            <a:avLst/>
          </a:prstGeom>
          <a:noFill/>
          <a:ln/>
        </p:spPr>
        <p:txBody>
          <a:bodyPr wrap="square" lIns="0" tIns="0" rIns="0" bIns="0" rtlCol="0" anchor="t"/>
          <a:lstStyle/>
          <a:p>
            <a:pPr algn="l" indent="0" marL="0">
              <a:lnSpc>
                <a:spcPct val="125000"/>
              </a:lnSpc>
              <a:buNone/>
            </a:pPr>
            <a:r>
              <a:rPr lang="en-US" sz="1400" b="1" dirty="0">
                <a:solidFill>
                  <a:srgbClr val="F59E0B"/>
                </a:solidFill>
                <a:latin typeface="Arial" pitchFamily="34" charset="0"/>
                <a:ea typeface="Arial" pitchFamily="34" charset="-122"/>
                <a:cs typeface="Arial" pitchFamily="34" charset="-120"/>
              </a:rPr>
              <a:t>Jan 2024</a:t>
            </a:r>
            <a:endParaRPr lang="en-US" sz="1400" dirty="0"/>
          </a:p>
        </p:txBody>
      </p:sp>
      <p:sp>
        <p:nvSpPr>
          <p:cNvPr id="8" name="Text 6"/>
          <p:cNvSpPr/>
          <p:nvPr/>
        </p:nvSpPr>
        <p:spPr>
          <a:xfrm>
            <a:off x="762000" y="3390900"/>
            <a:ext cx="2349500" cy="571500"/>
          </a:xfrm>
          <a:prstGeom prst="rect">
            <a:avLst/>
          </a:prstGeom>
          <a:noFill/>
          <a:ln/>
        </p:spPr>
        <p:txBody>
          <a:bodyPr wrap="square" lIns="0" tIns="0" rIns="0" bIns="0" rtlCol="0" anchor="t"/>
          <a:lstStyle/>
          <a:p>
            <a:pPr algn="l" indent="0" marL="0">
              <a:lnSpc>
                <a:spcPct val="115000"/>
              </a:lnSpc>
              <a:buNone/>
            </a:pPr>
            <a:r>
              <a:rPr lang="en-US" sz="1600" b="1" dirty="0">
                <a:solidFill>
                  <a:srgbClr val="FFFFFF"/>
                </a:solidFill>
                <a:latin typeface="Arial" pitchFamily="34" charset="0"/>
                <a:ea typeface="Arial" pitchFamily="34" charset="-122"/>
                <a:cs typeface="Arial" pitchFamily="34" charset="-120"/>
              </a:rPr>
              <a:t>International Court of Justice</a:t>
            </a:r>
            <a:endParaRPr lang="en-US" sz="1600" dirty="0"/>
          </a:p>
        </p:txBody>
      </p:sp>
      <p:sp>
        <p:nvSpPr>
          <p:cNvPr id="9" name="Text 7"/>
          <p:cNvSpPr/>
          <p:nvPr/>
        </p:nvSpPr>
        <p:spPr>
          <a:xfrm>
            <a:off x="762000" y="4064000"/>
            <a:ext cx="2349500" cy="1905000"/>
          </a:xfrm>
          <a:prstGeom prst="rect">
            <a:avLst/>
          </a:prstGeom>
          <a:noFill/>
          <a:ln/>
        </p:spPr>
        <p:txBody>
          <a:bodyPr wrap="square" lIns="0" tIns="0" rIns="0" bIns="0" rtlCol="0" anchor="t"/>
          <a:lstStyle/>
          <a:p>
            <a:pPr algn="l" indent="0" marL="0">
              <a:lnSpc>
                <a:spcPct val="142000"/>
              </a:lnSpc>
              <a:buNone/>
            </a:pPr>
            <a:r>
              <a:rPr lang="en-US" sz="1250" dirty="0">
                <a:solidFill>
                  <a:srgbClr val="D6D3D1"/>
                </a:solidFill>
                <a:latin typeface="Arial" pitchFamily="34" charset="0"/>
                <a:ea typeface="Arial" pitchFamily="34" charset="-122"/>
                <a:cs typeface="Arial" pitchFamily="34" charset="-120"/>
              </a:rPr>
              <a:t>A real and imminent risk to the right of Palestinians in Gaza to be protected from acts of genocide. Israel ordered to prevent them.</a:t>
            </a:r>
            <a:endParaRPr lang="en-US" sz="1250" dirty="0"/>
          </a:p>
        </p:txBody>
      </p:sp>
      <p:sp>
        <p:nvSpPr>
          <p:cNvPr id="10" name="Shape 8"/>
          <p:cNvSpPr/>
          <p:nvPr/>
        </p:nvSpPr>
        <p:spPr>
          <a:xfrm>
            <a:off x="3429000" y="2540000"/>
            <a:ext cx="355600" cy="355600"/>
          </a:xfrm>
          <a:prstGeom prst="ellipse">
            <a:avLst/>
          </a:prstGeom>
          <a:solidFill>
            <a:srgbClr val="F59E0B"/>
          </a:solidFill>
          <a:ln/>
        </p:spPr>
      </p:sp>
      <p:sp>
        <p:nvSpPr>
          <p:cNvPr id="11" name="Text 9"/>
          <p:cNvSpPr/>
          <p:nvPr/>
        </p:nvSpPr>
        <p:spPr>
          <a:xfrm>
            <a:off x="3429000" y="3098800"/>
            <a:ext cx="2349500" cy="254000"/>
          </a:xfrm>
          <a:prstGeom prst="rect">
            <a:avLst/>
          </a:prstGeom>
          <a:noFill/>
          <a:ln/>
        </p:spPr>
        <p:txBody>
          <a:bodyPr wrap="square" lIns="0" tIns="0" rIns="0" bIns="0" rtlCol="0" anchor="t"/>
          <a:lstStyle/>
          <a:p>
            <a:pPr algn="l" indent="0" marL="0">
              <a:lnSpc>
                <a:spcPct val="125000"/>
              </a:lnSpc>
              <a:buNone/>
            </a:pPr>
            <a:r>
              <a:rPr lang="en-US" sz="1400" b="1" dirty="0">
                <a:solidFill>
                  <a:srgbClr val="F59E0B"/>
                </a:solidFill>
                <a:latin typeface="Arial" pitchFamily="34" charset="0"/>
                <a:ea typeface="Arial" pitchFamily="34" charset="-122"/>
                <a:cs typeface="Arial" pitchFamily="34" charset="-120"/>
              </a:rPr>
              <a:t>Jul 2024</a:t>
            </a:r>
            <a:endParaRPr lang="en-US" sz="1400" dirty="0"/>
          </a:p>
        </p:txBody>
      </p:sp>
      <p:sp>
        <p:nvSpPr>
          <p:cNvPr id="12" name="Text 10"/>
          <p:cNvSpPr/>
          <p:nvPr/>
        </p:nvSpPr>
        <p:spPr>
          <a:xfrm>
            <a:off x="3429000" y="3390900"/>
            <a:ext cx="2349500" cy="571500"/>
          </a:xfrm>
          <a:prstGeom prst="rect">
            <a:avLst/>
          </a:prstGeom>
          <a:noFill/>
          <a:ln/>
        </p:spPr>
        <p:txBody>
          <a:bodyPr wrap="square" lIns="0" tIns="0" rIns="0" bIns="0" rtlCol="0" anchor="t"/>
          <a:lstStyle/>
          <a:p>
            <a:pPr algn="l" indent="0" marL="0">
              <a:lnSpc>
                <a:spcPct val="115000"/>
              </a:lnSpc>
              <a:buNone/>
            </a:pPr>
            <a:r>
              <a:rPr lang="en-US" sz="1600" b="1" dirty="0">
                <a:solidFill>
                  <a:srgbClr val="FFFFFF"/>
                </a:solidFill>
                <a:latin typeface="Arial" pitchFamily="34" charset="0"/>
                <a:ea typeface="Arial" pitchFamily="34" charset="-122"/>
                <a:cs typeface="Arial" pitchFamily="34" charset="-120"/>
              </a:rPr>
              <a:t>International Court of Justice</a:t>
            </a:r>
            <a:endParaRPr lang="en-US" sz="1600" dirty="0"/>
          </a:p>
        </p:txBody>
      </p:sp>
      <p:sp>
        <p:nvSpPr>
          <p:cNvPr id="13" name="Text 11"/>
          <p:cNvSpPr/>
          <p:nvPr/>
        </p:nvSpPr>
        <p:spPr>
          <a:xfrm>
            <a:off x="3429000" y="4064000"/>
            <a:ext cx="2349500" cy="1905000"/>
          </a:xfrm>
          <a:prstGeom prst="rect">
            <a:avLst/>
          </a:prstGeom>
          <a:noFill/>
          <a:ln/>
        </p:spPr>
        <p:txBody>
          <a:bodyPr wrap="square" lIns="0" tIns="0" rIns="0" bIns="0" rtlCol="0" anchor="t"/>
          <a:lstStyle/>
          <a:p>
            <a:pPr algn="l" indent="0" marL="0">
              <a:lnSpc>
                <a:spcPct val="142000"/>
              </a:lnSpc>
              <a:buNone/>
            </a:pPr>
            <a:r>
              <a:rPr lang="en-US" sz="1250" dirty="0">
                <a:solidFill>
                  <a:srgbClr val="D6D3D1"/>
                </a:solidFill>
                <a:latin typeface="Arial" pitchFamily="34" charset="0"/>
                <a:ea typeface="Arial" pitchFamily="34" charset="-122"/>
                <a:cs typeface="Arial" pitchFamily="34" charset="-120"/>
              </a:rPr>
              <a:t>Israel's occupation of Palestinian territory is unlawful. States must prevent trade and investment that help maintain it.</a:t>
            </a:r>
            <a:endParaRPr lang="en-US" sz="1250" dirty="0"/>
          </a:p>
        </p:txBody>
      </p:sp>
      <p:sp>
        <p:nvSpPr>
          <p:cNvPr id="14" name="Shape 12"/>
          <p:cNvSpPr/>
          <p:nvPr/>
        </p:nvSpPr>
        <p:spPr>
          <a:xfrm>
            <a:off x="6096000" y="2540000"/>
            <a:ext cx="355600" cy="355600"/>
          </a:xfrm>
          <a:prstGeom prst="ellipse">
            <a:avLst/>
          </a:prstGeom>
          <a:solidFill>
            <a:srgbClr val="F59E0B"/>
          </a:solidFill>
          <a:ln/>
        </p:spPr>
      </p:sp>
      <p:sp>
        <p:nvSpPr>
          <p:cNvPr id="15" name="Text 13"/>
          <p:cNvSpPr/>
          <p:nvPr/>
        </p:nvSpPr>
        <p:spPr>
          <a:xfrm>
            <a:off x="6096000" y="3098800"/>
            <a:ext cx="2349500" cy="254000"/>
          </a:xfrm>
          <a:prstGeom prst="rect">
            <a:avLst/>
          </a:prstGeom>
          <a:noFill/>
          <a:ln/>
        </p:spPr>
        <p:txBody>
          <a:bodyPr wrap="square" lIns="0" tIns="0" rIns="0" bIns="0" rtlCol="0" anchor="t"/>
          <a:lstStyle/>
          <a:p>
            <a:pPr algn="l" indent="0" marL="0">
              <a:lnSpc>
                <a:spcPct val="125000"/>
              </a:lnSpc>
              <a:buNone/>
            </a:pPr>
            <a:r>
              <a:rPr lang="en-US" sz="1400" b="1" dirty="0">
                <a:solidFill>
                  <a:srgbClr val="F59E0B"/>
                </a:solidFill>
                <a:latin typeface="Arial" pitchFamily="34" charset="0"/>
                <a:ea typeface="Arial" pitchFamily="34" charset="-122"/>
                <a:cs typeface="Arial" pitchFamily="34" charset="-120"/>
              </a:rPr>
              <a:t>Nov 2024</a:t>
            </a:r>
            <a:endParaRPr lang="en-US" sz="1400" dirty="0"/>
          </a:p>
        </p:txBody>
      </p:sp>
      <p:sp>
        <p:nvSpPr>
          <p:cNvPr id="16" name="Text 14"/>
          <p:cNvSpPr/>
          <p:nvPr/>
        </p:nvSpPr>
        <p:spPr>
          <a:xfrm>
            <a:off x="6096000" y="3390900"/>
            <a:ext cx="2349500" cy="571500"/>
          </a:xfrm>
          <a:prstGeom prst="rect">
            <a:avLst/>
          </a:prstGeom>
          <a:noFill/>
          <a:ln/>
        </p:spPr>
        <p:txBody>
          <a:bodyPr wrap="square" lIns="0" tIns="0" rIns="0" bIns="0" rtlCol="0" anchor="t"/>
          <a:lstStyle/>
          <a:p>
            <a:pPr algn="l" indent="0" marL="0">
              <a:lnSpc>
                <a:spcPct val="115000"/>
              </a:lnSpc>
              <a:buNone/>
            </a:pPr>
            <a:r>
              <a:rPr lang="en-US" sz="1600" b="1" dirty="0">
                <a:solidFill>
                  <a:srgbClr val="FFFFFF"/>
                </a:solidFill>
                <a:latin typeface="Arial" pitchFamily="34" charset="0"/>
                <a:ea typeface="Arial" pitchFamily="34" charset="-122"/>
                <a:cs typeface="Arial" pitchFamily="34" charset="-120"/>
              </a:rPr>
              <a:t>International Criminal Court</a:t>
            </a:r>
            <a:endParaRPr lang="en-US" sz="1600" dirty="0"/>
          </a:p>
        </p:txBody>
      </p:sp>
      <p:sp>
        <p:nvSpPr>
          <p:cNvPr id="17" name="Text 15"/>
          <p:cNvSpPr/>
          <p:nvPr/>
        </p:nvSpPr>
        <p:spPr>
          <a:xfrm>
            <a:off x="6096000" y="4064000"/>
            <a:ext cx="2349500" cy="1905000"/>
          </a:xfrm>
          <a:prstGeom prst="rect">
            <a:avLst/>
          </a:prstGeom>
          <a:noFill/>
          <a:ln/>
        </p:spPr>
        <p:txBody>
          <a:bodyPr wrap="square" lIns="0" tIns="0" rIns="0" bIns="0" rtlCol="0" anchor="t"/>
          <a:lstStyle/>
          <a:p>
            <a:pPr algn="l" indent="0" marL="0">
              <a:lnSpc>
                <a:spcPct val="142000"/>
              </a:lnSpc>
              <a:buNone/>
            </a:pPr>
            <a:r>
              <a:rPr lang="en-US" sz="1250" dirty="0">
                <a:solidFill>
                  <a:srgbClr val="D6D3D1"/>
                </a:solidFill>
                <a:latin typeface="Arial" pitchFamily="34" charset="0"/>
                <a:ea typeface="Arial" pitchFamily="34" charset="-122"/>
                <a:cs typeface="Arial" pitchFamily="34" charset="-120"/>
              </a:rPr>
              <a:t>Arrest warrants for Israel's prime minister and former defence minister, including for the war crime of starvation.</a:t>
            </a:r>
            <a:endParaRPr lang="en-US" sz="1250" dirty="0"/>
          </a:p>
        </p:txBody>
      </p:sp>
      <p:sp>
        <p:nvSpPr>
          <p:cNvPr id="18" name="Shape 16"/>
          <p:cNvSpPr/>
          <p:nvPr/>
        </p:nvSpPr>
        <p:spPr>
          <a:xfrm>
            <a:off x="8763000" y="2540000"/>
            <a:ext cx="355600" cy="355600"/>
          </a:xfrm>
          <a:prstGeom prst="ellipse">
            <a:avLst/>
          </a:prstGeom>
          <a:solidFill>
            <a:srgbClr val="F59E0B"/>
          </a:solidFill>
          <a:ln/>
        </p:spPr>
      </p:sp>
      <p:sp>
        <p:nvSpPr>
          <p:cNvPr id="19" name="Text 17"/>
          <p:cNvSpPr/>
          <p:nvPr/>
        </p:nvSpPr>
        <p:spPr>
          <a:xfrm>
            <a:off x="8763000" y="3098800"/>
            <a:ext cx="2349500" cy="254000"/>
          </a:xfrm>
          <a:prstGeom prst="rect">
            <a:avLst/>
          </a:prstGeom>
          <a:noFill/>
          <a:ln/>
        </p:spPr>
        <p:txBody>
          <a:bodyPr wrap="square" lIns="0" tIns="0" rIns="0" bIns="0" rtlCol="0" anchor="t"/>
          <a:lstStyle/>
          <a:p>
            <a:pPr algn="l" indent="0" marL="0">
              <a:lnSpc>
                <a:spcPct val="125000"/>
              </a:lnSpc>
              <a:buNone/>
            </a:pPr>
            <a:r>
              <a:rPr lang="en-US" sz="1400" b="1" dirty="0">
                <a:solidFill>
                  <a:srgbClr val="F59E0B"/>
                </a:solidFill>
                <a:latin typeface="Arial" pitchFamily="34" charset="0"/>
                <a:ea typeface="Arial" pitchFamily="34" charset="-122"/>
                <a:cs typeface="Arial" pitchFamily="34" charset="-120"/>
              </a:rPr>
              <a:t>Oct 2025</a:t>
            </a:r>
            <a:endParaRPr lang="en-US" sz="1400" dirty="0"/>
          </a:p>
        </p:txBody>
      </p:sp>
      <p:sp>
        <p:nvSpPr>
          <p:cNvPr id="20" name="Text 18"/>
          <p:cNvSpPr/>
          <p:nvPr/>
        </p:nvSpPr>
        <p:spPr>
          <a:xfrm>
            <a:off x="8763000" y="3390900"/>
            <a:ext cx="2349500" cy="571500"/>
          </a:xfrm>
          <a:prstGeom prst="rect">
            <a:avLst/>
          </a:prstGeom>
          <a:noFill/>
          <a:ln/>
        </p:spPr>
        <p:txBody>
          <a:bodyPr wrap="square" lIns="0" tIns="0" rIns="0" bIns="0" rtlCol="0" anchor="t"/>
          <a:lstStyle/>
          <a:p>
            <a:pPr algn="l" indent="0" marL="0">
              <a:lnSpc>
                <a:spcPct val="115000"/>
              </a:lnSpc>
              <a:buNone/>
            </a:pPr>
            <a:r>
              <a:rPr lang="en-US" sz="1600" b="1" dirty="0">
                <a:solidFill>
                  <a:srgbClr val="FFFFFF"/>
                </a:solidFill>
                <a:latin typeface="Arial" pitchFamily="34" charset="0"/>
                <a:ea typeface="Arial" pitchFamily="34" charset="-122"/>
                <a:cs typeface="Arial" pitchFamily="34" charset="-120"/>
              </a:rPr>
              <a:t>International Court of Justice</a:t>
            </a:r>
            <a:endParaRPr lang="en-US" sz="1600" dirty="0"/>
          </a:p>
        </p:txBody>
      </p:sp>
      <p:sp>
        <p:nvSpPr>
          <p:cNvPr id="21" name="Text 19"/>
          <p:cNvSpPr/>
          <p:nvPr/>
        </p:nvSpPr>
        <p:spPr>
          <a:xfrm>
            <a:off x="8763000" y="4064000"/>
            <a:ext cx="2349500" cy="1905000"/>
          </a:xfrm>
          <a:prstGeom prst="rect">
            <a:avLst/>
          </a:prstGeom>
          <a:noFill/>
          <a:ln/>
        </p:spPr>
        <p:txBody>
          <a:bodyPr wrap="square" lIns="0" tIns="0" rIns="0" bIns="0" rtlCol="0" anchor="t"/>
          <a:lstStyle/>
          <a:p>
            <a:pPr algn="l" indent="0" marL="0">
              <a:lnSpc>
                <a:spcPct val="142000"/>
              </a:lnSpc>
              <a:buNone/>
            </a:pPr>
            <a:r>
              <a:rPr lang="en-US" sz="1250" dirty="0">
                <a:solidFill>
                  <a:srgbClr val="D6D3D1"/>
                </a:solidFill>
                <a:latin typeface="Arial" pitchFamily="34" charset="0"/>
                <a:ea typeface="Arial" pitchFamily="34" charset="-122"/>
                <a:cs typeface="Arial" pitchFamily="34" charset="-120"/>
              </a:rPr>
              <a:t>Israel must agree to and facilitate UN relief, including UNRWA. Its allegations against UNRWA staff were not substantiated.</a:t>
            </a:r>
            <a:endParaRPr lang="en-US" sz="1250" dirty="0"/>
          </a:p>
        </p:txBody>
      </p:sp>
      <p:sp>
        <p:nvSpPr>
          <p:cNvPr id="22" name="Shape 20"/>
          <p:cNvSpPr/>
          <p:nvPr/>
        </p:nvSpPr>
        <p:spPr>
          <a:xfrm>
            <a:off x="762000" y="6254750"/>
            <a:ext cx="10668000" cy="12700"/>
          </a:xfrm>
          <a:prstGeom prst="rect">
            <a:avLst/>
          </a:prstGeom>
          <a:solidFill>
            <a:srgbClr val="292524"/>
          </a:solidFill>
          <a:ln/>
        </p:spPr>
      </p:sp>
      <p:sp>
        <p:nvSpPr>
          <p:cNvPr id="23" name="Text 21"/>
          <p:cNvSpPr/>
          <p:nvPr/>
        </p:nvSpPr>
        <p:spPr>
          <a:xfrm>
            <a:off x="762000" y="6369050"/>
            <a:ext cx="6350000" cy="254000"/>
          </a:xfrm>
          <a:prstGeom prst="rect">
            <a:avLst/>
          </a:prstGeom>
          <a:noFill/>
          <a:ln/>
        </p:spPr>
        <p:txBody>
          <a:bodyPr wrap="square" lIns="0" tIns="0" rIns="0" bIns="0" rtlCol="0" anchor="t"/>
          <a:lstStyle/>
          <a:p>
            <a:pPr algn="l" indent="0" marL="0">
              <a:lnSpc>
                <a:spcPct val="125000"/>
              </a:lnSpc>
              <a:buNone/>
            </a:pPr>
            <a:r>
              <a:rPr lang="en-US" sz="1100" dirty="0">
                <a:solidFill>
                  <a:srgbClr val="78716C"/>
                </a:solidFill>
                <a:latin typeface="Arial" pitchFamily="34" charset="0"/>
                <a:ea typeface="Arial" pitchFamily="34" charset="-122"/>
                <a:cs typeface="Arial" pitchFamily="34" charset="-120"/>
              </a:rPr>
              <a:t>Part B · It is genocide   6 / 19</a:t>
            </a:r>
            <a:endParaRPr lang="en-US" sz="1100" dirty="0"/>
          </a:p>
        </p:txBody>
      </p:sp>
      <p:sp>
        <p:nvSpPr>
          <p:cNvPr id="24" name="Text 22"/>
          <p:cNvSpPr/>
          <p:nvPr/>
        </p:nvSpPr>
        <p:spPr>
          <a:xfrm>
            <a:off x="7620000" y="6350000"/>
            <a:ext cx="3810000" cy="243840"/>
          </a:xfrm>
          <a:prstGeom prst="rect">
            <a:avLst/>
          </a:prstGeom>
          <a:noFill/>
          <a:ln/>
        </p:spPr>
        <p:txBody>
          <a:bodyPr wrap="square" lIns="0" tIns="0" rIns="0" bIns="0" rtlCol="0" anchor="t"/>
          <a:lstStyle/>
          <a:p>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palestinian</a:t>
            </a:r>
            <a:pPr algn="r" indent="0" marL="0">
              <a:lnSpc>
                <a:spcPct val="125000"/>
              </a:lnSpc>
              <a:buNone/>
            </a:pPr>
            <a:r>
              <a:rPr lang="en-US" sz="1200" b="1" dirty="0">
                <a:solidFill>
                  <a:srgbClr val="F59E0B"/>
                </a:solidFill>
                <a:latin typeface="Arial" pitchFamily="34" charset="0"/>
                <a:ea typeface="Arial" pitchFamily="34" charset="-122"/>
                <a:cs typeface="Arial" pitchFamily="34" charset="-120"/>
              </a:rPr>
              <a:t>genocide</a:t>
            </a:r>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.org</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762000" y="711200"/>
            <a:ext cx="508000" cy="50800"/>
          </a:xfrm>
          <a:prstGeom prst="ellipse">
            <a:avLst/>
          </a:prstGeom>
          <a:solidFill>
            <a:srgbClr val="F59E0B"/>
          </a:solidFill>
          <a:ln/>
        </p:spPr>
      </p:sp>
      <p:sp>
        <p:nvSpPr>
          <p:cNvPr id="3" name="Text 1"/>
          <p:cNvSpPr/>
          <p:nvPr/>
        </p:nvSpPr>
        <p:spPr>
          <a:xfrm>
            <a:off x="1409700" y="609600"/>
            <a:ext cx="9525000" cy="254000"/>
          </a:xfrm>
          <a:prstGeom prst="rect">
            <a:avLst/>
          </a:prstGeom>
          <a:noFill/>
          <a:ln/>
        </p:spPr>
        <p:txBody>
          <a:bodyPr wrap="square" lIns="0" tIns="0" rIns="0" bIns="0" rtlCol="0" anchor="t"/>
          <a:lstStyle/>
          <a:p>
            <a:pPr algn="l" indent="0" marL="0">
              <a:lnSpc>
                <a:spcPct val="125000"/>
              </a:lnSpc>
              <a:buNone/>
            </a:pPr>
            <a:r>
              <a:rPr lang="en-US" sz="1400" b="1" spc="252" kern="0" dirty="0">
                <a:solidFill>
                  <a:srgbClr val="F59E0B"/>
                </a:solidFill>
                <a:latin typeface="Arial" pitchFamily="34" charset="0"/>
                <a:ea typeface="Arial" pitchFamily="34" charset="-122"/>
                <a:cs typeface="Arial" pitchFamily="34" charset="-120"/>
              </a:rPr>
              <a:t>UN COMMISSION OF INQUIRY, 16 SEPTEMBER 2025</a:t>
            </a:r>
            <a:endParaRPr lang="en-US" sz="1400" dirty="0"/>
          </a:p>
        </p:txBody>
      </p:sp>
      <p:sp>
        <p:nvSpPr>
          <p:cNvPr id="4" name="Shape 2"/>
          <p:cNvSpPr/>
          <p:nvPr/>
        </p:nvSpPr>
        <p:spPr>
          <a:xfrm>
            <a:off x="762000" y="1587500"/>
            <a:ext cx="63500" cy="2730500"/>
          </a:xfrm>
          <a:prstGeom prst="ellipse">
            <a:avLst/>
          </a:prstGeom>
          <a:solidFill>
            <a:srgbClr val="F59E0B"/>
          </a:solidFill>
          <a:ln/>
        </p:spPr>
      </p:sp>
      <p:sp>
        <p:nvSpPr>
          <p:cNvPr id="5" name="Text 3"/>
          <p:cNvSpPr/>
          <p:nvPr/>
        </p:nvSpPr>
        <p:spPr>
          <a:xfrm>
            <a:off x="1079500" y="1587500"/>
            <a:ext cx="10350500" cy="2730500"/>
          </a:xfrm>
          <a:prstGeom prst="rect">
            <a:avLst/>
          </a:prstGeom>
          <a:noFill/>
          <a:ln/>
        </p:spPr>
        <p:txBody>
          <a:bodyPr wrap="square" lIns="0" tIns="0" rIns="0" bIns="0" rtlCol="0" anchor="ctr"/>
          <a:lstStyle/>
          <a:p>
            <a:pPr algn="l" indent="0" marL="0">
              <a:lnSpc>
                <a:spcPct val="115000"/>
              </a:lnSpc>
              <a:buNone/>
            </a:pPr>
            <a:r>
              <a:rPr lang="en-US" sz="3500" b="1" dirty="0">
                <a:solidFill>
                  <a:srgbClr val="FFFFFF"/>
                </a:solidFill>
                <a:latin typeface="Arial" pitchFamily="34" charset="0"/>
                <a:ea typeface="Arial" pitchFamily="34" charset="-122"/>
                <a:cs typeface="Arial" pitchFamily="34" charset="-120"/>
              </a:rPr>
              <a:t>“The State of Israel is responsible for the commission of genocide against the Palestinians in Gaza.”</a:t>
            </a:r>
            <a:endParaRPr lang="en-US" sz="3500" dirty="0"/>
          </a:p>
        </p:txBody>
      </p:sp>
      <p:sp>
        <p:nvSpPr>
          <p:cNvPr id="6" name="Text 4"/>
          <p:cNvSpPr/>
          <p:nvPr/>
        </p:nvSpPr>
        <p:spPr>
          <a:xfrm>
            <a:off x="1079500" y="4572000"/>
            <a:ext cx="10350500" cy="508000"/>
          </a:xfrm>
          <a:prstGeom prst="rect">
            <a:avLst/>
          </a:prstGeom>
          <a:noFill/>
          <a:ln/>
        </p:spPr>
        <p:txBody>
          <a:bodyPr wrap="square" lIns="0" tIns="0" rIns="0" bIns="0" rtlCol="0" anchor="t"/>
          <a:lstStyle/>
          <a:p>
            <a:pPr algn="l" indent="0" marL="0">
              <a:lnSpc>
                <a:spcPct val="135000"/>
              </a:lnSpc>
              <a:buNone/>
            </a:pPr>
            <a:r>
              <a:rPr lang="en-US" sz="1300" b="1" dirty="0">
                <a:solidFill>
                  <a:srgbClr val="F59E0B"/>
                </a:solidFill>
                <a:latin typeface="Arial" pitchFamily="34" charset="0"/>
                <a:ea typeface="Arial" pitchFamily="34" charset="-122"/>
                <a:cs typeface="Arial" pitchFamily="34" charset="-120"/>
              </a:rPr>
              <a:t>Independent International Commission of Inquiry on the Occupied Palestinian Territory, A/HRC/60/CRP.3, para. 240</a:t>
            </a:r>
            <a:endParaRPr lang="en-US" sz="1300" dirty="0"/>
          </a:p>
        </p:txBody>
      </p:sp>
      <p:sp>
        <p:nvSpPr>
          <p:cNvPr id="7" name="Text 5"/>
          <p:cNvSpPr/>
          <p:nvPr/>
        </p:nvSpPr>
        <p:spPr>
          <a:xfrm>
            <a:off x="1079500" y="5270500"/>
            <a:ext cx="10350500" cy="635000"/>
          </a:xfrm>
          <a:prstGeom prst="rect">
            <a:avLst/>
          </a:prstGeom>
          <a:noFill/>
          <a:ln/>
        </p:spPr>
        <p:txBody>
          <a:bodyPr wrap="square" lIns="0" tIns="0" rIns="0" bIns="0" rtlCol="0" anchor="t"/>
          <a:lstStyle/>
          <a:p>
            <a:pPr algn="l" indent="0" marL="0">
              <a:lnSpc>
                <a:spcPct val="135000"/>
              </a:lnSpc>
              <a:buNone/>
            </a:pPr>
            <a:r>
              <a:rPr lang="en-US" sz="1700" dirty="0">
                <a:solidFill>
                  <a:srgbClr val="D6D3D1"/>
                </a:solidFill>
                <a:latin typeface="Arial" pitchFamily="34" charset="0"/>
                <a:ea typeface="Arial" pitchFamily="34" charset="-122"/>
                <a:cs typeface="Arial" pitchFamily="34" charset="-120"/>
              </a:rPr>
              <a:t>It also found that Israel has failed to prevent and to punish genocide.</a:t>
            </a:r>
            <a:endParaRPr lang="en-US" sz="1700" dirty="0"/>
          </a:p>
        </p:txBody>
      </p:sp>
      <p:sp>
        <p:nvSpPr>
          <p:cNvPr id="8" name="Shape 6"/>
          <p:cNvSpPr/>
          <p:nvPr/>
        </p:nvSpPr>
        <p:spPr>
          <a:xfrm>
            <a:off x="762000" y="6254750"/>
            <a:ext cx="10668000" cy="12700"/>
          </a:xfrm>
          <a:prstGeom prst="rect">
            <a:avLst/>
          </a:prstGeom>
          <a:solidFill>
            <a:srgbClr val="292524"/>
          </a:solidFill>
          <a:ln/>
        </p:spPr>
      </p:sp>
      <p:sp>
        <p:nvSpPr>
          <p:cNvPr id="9" name="Text 7"/>
          <p:cNvSpPr/>
          <p:nvPr/>
        </p:nvSpPr>
        <p:spPr>
          <a:xfrm>
            <a:off x="762000" y="6369050"/>
            <a:ext cx="6350000" cy="254000"/>
          </a:xfrm>
          <a:prstGeom prst="rect">
            <a:avLst/>
          </a:prstGeom>
          <a:noFill/>
          <a:ln/>
        </p:spPr>
        <p:txBody>
          <a:bodyPr wrap="square" lIns="0" tIns="0" rIns="0" bIns="0" rtlCol="0" anchor="t"/>
          <a:lstStyle/>
          <a:p>
            <a:pPr algn="l" indent="0" marL="0">
              <a:lnSpc>
                <a:spcPct val="125000"/>
              </a:lnSpc>
              <a:buNone/>
            </a:pPr>
            <a:r>
              <a:rPr lang="en-US" sz="1100" dirty="0">
                <a:solidFill>
                  <a:srgbClr val="78716C"/>
                </a:solidFill>
                <a:latin typeface="Arial" pitchFamily="34" charset="0"/>
                <a:ea typeface="Arial" pitchFamily="34" charset="-122"/>
                <a:cs typeface="Arial" pitchFamily="34" charset="-120"/>
              </a:rPr>
              <a:t>Part B · It is genocide   7 / 19</a:t>
            </a:r>
            <a:endParaRPr lang="en-US" sz="1100" dirty="0"/>
          </a:p>
        </p:txBody>
      </p:sp>
      <p:sp>
        <p:nvSpPr>
          <p:cNvPr id="10" name="Text 8"/>
          <p:cNvSpPr/>
          <p:nvPr/>
        </p:nvSpPr>
        <p:spPr>
          <a:xfrm>
            <a:off x="7620000" y="6350000"/>
            <a:ext cx="3810000" cy="243840"/>
          </a:xfrm>
          <a:prstGeom prst="rect">
            <a:avLst/>
          </a:prstGeom>
          <a:noFill/>
          <a:ln/>
        </p:spPr>
        <p:txBody>
          <a:bodyPr wrap="square" lIns="0" tIns="0" rIns="0" bIns="0" rtlCol="0" anchor="t"/>
          <a:lstStyle/>
          <a:p>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palestinian</a:t>
            </a:r>
            <a:pPr algn="r" indent="0" marL="0">
              <a:lnSpc>
                <a:spcPct val="125000"/>
              </a:lnSpc>
              <a:buNone/>
            </a:pPr>
            <a:r>
              <a:rPr lang="en-US" sz="1200" b="1" dirty="0">
                <a:solidFill>
                  <a:srgbClr val="F59E0B"/>
                </a:solidFill>
                <a:latin typeface="Arial" pitchFamily="34" charset="0"/>
                <a:ea typeface="Arial" pitchFamily="34" charset="-122"/>
                <a:cs typeface="Arial" pitchFamily="34" charset="-120"/>
              </a:rPr>
              <a:t>genocide</a:t>
            </a:r>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.org</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762000" y="711200"/>
            <a:ext cx="508000" cy="50800"/>
          </a:xfrm>
          <a:prstGeom prst="ellipse">
            <a:avLst/>
          </a:prstGeom>
          <a:solidFill>
            <a:srgbClr val="F59E0B"/>
          </a:solidFill>
          <a:ln/>
        </p:spPr>
      </p:sp>
      <p:sp>
        <p:nvSpPr>
          <p:cNvPr id="3" name="Text 1"/>
          <p:cNvSpPr/>
          <p:nvPr/>
        </p:nvSpPr>
        <p:spPr>
          <a:xfrm>
            <a:off x="1409700" y="609600"/>
            <a:ext cx="9525000" cy="254000"/>
          </a:xfrm>
          <a:prstGeom prst="rect">
            <a:avLst/>
          </a:prstGeom>
          <a:noFill/>
          <a:ln/>
        </p:spPr>
        <p:txBody>
          <a:bodyPr wrap="square" lIns="0" tIns="0" rIns="0" bIns="0" rtlCol="0" anchor="t"/>
          <a:lstStyle/>
          <a:p>
            <a:pPr algn="l" indent="0" marL="0">
              <a:lnSpc>
                <a:spcPct val="125000"/>
              </a:lnSpc>
              <a:buNone/>
            </a:pPr>
            <a:r>
              <a:rPr lang="en-US" sz="1400" b="1" spc="252" kern="0" dirty="0">
                <a:solidFill>
                  <a:srgbClr val="F59E0B"/>
                </a:solidFill>
                <a:latin typeface="Arial" pitchFamily="34" charset="0"/>
                <a:ea typeface="Arial" pitchFamily="34" charset="-122"/>
                <a:cs typeface="Arial" pitchFamily="34" charset="-120"/>
              </a:rPr>
              <a:t>THEY AGREE</a:t>
            </a:r>
            <a:endParaRPr lang="en-US" sz="1400" dirty="0"/>
          </a:p>
        </p:txBody>
      </p:sp>
      <p:sp>
        <p:nvSpPr>
          <p:cNvPr id="4" name="Text 2"/>
          <p:cNvSpPr/>
          <p:nvPr/>
        </p:nvSpPr>
        <p:spPr>
          <a:xfrm>
            <a:off x="762000" y="952500"/>
            <a:ext cx="10668000" cy="698500"/>
          </a:xfrm>
          <a:prstGeom prst="rect">
            <a:avLst/>
          </a:prstGeom>
          <a:noFill/>
          <a:ln/>
        </p:spPr>
        <p:txBody>
          <a:bodyPr wrap="square" lIns="0" tIns="0" rIns="0" bIns="0" rtlCol="0" anchor="t"/>
          <a:lstStyle/>
          <a:p>
            <a:pPr algn="l" indent="0" marL="0">
              <a:lnSpc>
                <a:spcPct val="105000"/>
              </a:lnSpc>
              <a:buNone/>
            </a:pPr>
            <a:r>
              <a:rPr lang="en-US" sz="3800" b="1" dirty="0">
                <a:solidFill>
                  <a:srgbClr val="FFFFFF"/>
                </a:solidFill>
                <a:latin typeface="Arial" pitchFamily="34" charset="0"/>
                <a:ea typeface="Arial" pitchFamily="34" charset="-122"/>
                <a:cs typeface="Arial" pitchFamily="34" charset="-120"/>
              </a:rPr>
              <a:t>Genocide, in their words</a:t>
            </a:r>
            <a:endParaRPr lang="en-US" sz="3800" dirty="0"/>
          </a:p>
        </p:txBody>
      </p:sp>
      <p:sp>
        <p:nvSpPr>
          <p:cNvPr id="5" name="Shape 3"/>
          <p:cNvSpPr/>
          <p:nvPr/>
        </p:nvSpPr>
        <p:spPr>
          <a:xfrm>
            <a:off x="762000" y="1968500"/>
            <a:ext cx="2533650" cy="1943100"/>
          </a:xfrm>
          <a:prstGeom prst="roundRect">
            <a:avLst>
              <a:gd name="adj" fmla="val 2768"/>
            </a:avLst>
          </a:prstGeom>
          <a:solidFill>
            <a:srgbClr val="1C1917"/>
          </a:solidFill>
          <a:ln/>
        </p:spPr>
      </p:sp>
      <p:sp>
        <p:nvSpPr>
          <p:cNvPr id="6" name="Shape 4"/>
          <p:cNvSpPr/>
          <p:nvPr/>
        </p:nvSpPr>
        <p:spPr>
          <a:xfrm>
            <a:off x="762000" y="1968500"/>
            <a:ext cx="2533650" cy="50800"/>
          </a:xfrm>
          <a:prstGeom prst="rect">
            <a:avLst/>
          </a:prstGeom>
          <a:solidFill>
            <a:srgbClr val="F59E0B"/>
          </a:solidFill>
          <a:ln/>
        </p:spPr>
      </p:sp>
      <p:sp>
        <p:nvSpPr>
          <p:cNvPr id="7" name="Text 5"/>
          <p:cNvSpPr/>
          <p:nvPr/>
        </p:nvSpPr>
        <p:spPr>
          <a:xfrm>
            <a:off x="952500" y="2184400"/>
            <a:ext cx="2152650" cy="215900"/>
          </a:xfrm>
          <a:prstGeom prst="rect">
            <a:avLst/>
          </a:prstGeom>
          <a:noFill/>
          <a:ln/>
        </p:spPr>
        <p:txBody>
          <a:bodyPr wrap="square" lIns="0" tIns="0" rIns="0" bIns="0" rtlCol="0" anchor="t"/>
          <a:lstStyle/>
          <a:p>
            <a:pPr algn="l" indent="0" marL="0">
              <a:lnSpc>
                <a:spcPct val="125000"/>
              </a:lnSpc>
              <a:buNone/>
            </a:pPr>
            <a:r>
              <a:rPr lang="en-US" sz="1000" b="1" dirty="0">
                <a:solidFill>
                  <a:srgbClr val="F59E0B"/>
                </a:solidFill>
                <a:latin typeface="Arial" pitchFamily="34" charset="0"/>
                <a:ea typeface="Arial" pitchFamily="34" charset="-122"/>
                <a:cs typeface="Arial" pitchFamily="34" charset="-120"/>
              </a:rPr>
              <a:t>March 2024</a:t>
            </a:r>
            <a:endParaRPr lang="en-US" sz="1000" dirty="0"/>
          </a:p>
        </p:txBody>
      </p:sp>
      <p:sp>
        <p:nvSpPr>
          <p:cNvPr id="8" name="Text 6"/>
          <p:cNvSpPr/>
          <p:nvPr/>
        </p:nvSpPr>
        <p:spPr>
          <a:xfrm>
            <a:off x="952500" y="2413000"/>
            <a:ext cx="2152650" cy="43688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UN Special Rapporteur</a:t>
            </a:r>
            <a:endParaRPr lang="en-US" sz="1350" dirty="0"/>
          </a:p>
        </p:txBody>
      </p:sp>
      <p:sp>
        <p:nvSpPr>
          <p:cNvPr id="9" name="Text 7"/>
          <p:cNvSpPr/>
          <p:nvPr/>
        </p:nvSpPr>
        <p:spPr>
          <a:xfrm>
            <a:off x="952500" y="2913380"/>
            <a:ext cx="2152650" cy="83312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"There are reasonable grounds to believe that the threshold indicating Israel's commission of genocide is met."</a:t>
            </a:r>
            <a:endParaRPr lang="en-US" sz="1100" dirty="0"/>
          </a:p>
        </p:txBody>
      </p:sp>
      <p:sp>
        <p:nvSpPr>
          <p:cNvPr id="10" name="Shape 8"/>
          <p:cNvSpPr/>
          <p:nvPr/>
        </p:nvSpPr>
        <p:spPr>
          <a:xfrm>
            <a:off x="3473450" y="1968500"/>
            <a:ext cx="2533650" cy="1943100"/>
          </a:xfrm>
          <a:prstGeom prst="roundRect">
            <a:avLst>
              <a:gd name="adj" fmla="val 2768"/>
            </a:avLst>
          </a:prstGeom>
          <a:solidFill>
            <a:srgbClr val="1C1917"/>
          </a:solidFill>
          <a:ln/>
        </p:spPr>
      </p:sp>
      <p:sp>
        <p:nvSpPr>
          <p:cNvPr id="11" name="Shape 9"/>
          <p:cNvSpPr/>
          <p:nvPr/>
        </p:nvSpPr>
        <p:spPr>
          <a:xfrm>
            <a:off x="3473450" y="1968500"/>
            <a:ext cx="2533650" cy="50800"/>
          </a:xfrm>
          <a:prstGeom prst="rect">
            <a:avLst/>
          </a:prstGeom>
          <a:solidFill>
            <a:srgbClr val="F59E0B"/>
          </a:solidFill>
          <a:ln/>
        </p:spPr>
      </p:sp>
      <p:sp>
        <p:nvSpPr>
          <p:cNvPr id="12" name="Text 10"/>
          <p:cNvSpPr/>
          <p:nvPr/>
        </p:nvSpPr>
        <p:spPr>
          <a:xfrm>
            <a:off x="3663950" y="2184400"/>
            <a:ext cx="2152650" cy="215900"/>
          </a:xfrm>
          <a:prstGeom prst="rect">
            <a:avLst/>
          </a:prstGeom>
          <a:noFill/>
          <a:ln/>
        </p:spPr>
        <p:txBody>
          <a:bodyPr wrap="square" lIns="0" tIns="0" rIns="0" bIns="0" rtlCol="0" anchor="t"/>
          <a:lstStyle/>
          <a:p>
            <a:pPr algn="l" indent="0" marL="0">
              <a:lnSpc>
                <a:spcPct val="125000"/>
              </a:lnSpc>
              <a:buNone/>
            </a:pPr>
            <a:r>
              <a:rPr lang="en-US" sz="1000" b="1" dirty="0">
                <a:solidFill>
                  <a:srgbClr val="F59E0B"/>
                </a:solidFill>
                <a:latin typeface="Arial" pitchFamily="34" charset="0"/>
                <a:ea typeface="Arial" pitchFamily="34" charset="-122"/>
                <a:cs typeface="Arial" pitchFamily="34" charset="-120"/>
              </a:rPr>
              <a:t>December 2024</a:t>
            </a:r>
            <a:endParaRPr lang="en-US" sz="1000" dirty="0"/>
          </a:p>
        </p:txBody>
      </p:sp>
      <p:sp>
        <p:nvSpPr>
          <p:cNvPr id="13" name="Text 11"/>
          <p:cNvSpPr/>
          <p:nvPr/>
        </p:nvSpPr>
        <p:spPr>
          <a:xfrm>
            <a:off x="3663950" y="2413000"/>
            <a:ext cx="2152650" cy="43688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Amnesty International</a:t>
            </a:r>
            <a:endParaRPr lang="en-US" sz="1350" dirty="0"/>
          </a:p>
        </p:txBody>
      </p:sp>
      <p:sp>
        <p:nvSpPr>
          <p:cNvPr id="14" name="Text 12"/>
          <p:cNvSpPr/>
          <p:nvPr/>
        </p:nvSpPr>
        <p:spPr>
          <a:xfrm>
            <a:off x="3663950" y="2913380"/>
            <a:ext cx="2152650" cy="83312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"Israel has committed and is continuing to commit genocide against Palestinians in the occupied Gaza Strip."</a:t>
            </a:r>
            <a:endParaRPr lang="en-US" sz="1100" dirty="0"/>
          </a:p>
        </p:txBody>
      </p:sp>
      <p:sp>
        <p:nvSpPr>
          <p:cNvPr id="15" name="Shape 13"/>
          <p:cNvSpPr/>
          <p:nvPr/>
        </p:nvSpPr>
        <p:spPr>
          <a:xfrm>
            <a:off x="6184900" y="1968500"/>
            <a:ext cx="2533650" cy="1943100"/>
          </a:xfrm>
          <a:prstGeom prst="roundRect">
            <a:avLst>
              <a:gd name="adj" fmla="val 2768"/>
            </a:avLst>
          </a:prstGeom>
          <a:solidFill>
            <a:srgbClr val="1C1917"/>
          </a:solidFill>
          <a:ln/>
        </p:spPr>
      </p:sp>
      <p:sp>
        <p:nvSpPr>
          <p:cNvPr id="16" name="Shape 14"/>
          <p:cNvSpPr/>
          <p:nvPr/>
        </p:nvSpPr>
        <p:spPr>
          <a:xfrm>
            <a:off x="6184900" y="1968500"/>
            <a:ext cx="2533650" cy="50800"/>
          </a:xfrm>
          <a:prstGeom prst="rect">
            <a:avLst/>
          </a:prstGeom>
          <a:solidFill>
            <a:srgbClr val="F59E0B"/>
          </a:solidFill>
          <a:ln/>
        </p:spPr>
      </p:sp>
      <p:sp>
        <p:nvSpPr>
          <p:cNvPr id="17" name="Text 15"/>
          <p:cNvSpPr/>
          <p:nvPr/>
        </p:nvSpPr>
        <p:spPr>
          <a:xfrm>
            <a:off x="6375400" y="2184400"/>
            <a:ext cx="2152650" cy="215900"/>
          </a:xfrm>
          <a:prstGeom prst="rect">
            <a:avLst/>
          </a:prstGeom>
          <a:noFill/>
          <a:ln/>
        </p:spPr>
        <p:txBody>
          <a:bodyPr wrap="square" lIns="0" tIns="0" rIns="0" bIns="0" rtlCol="0" anchor="t"/>
          <a:lstStyle/>
          <a:p>
            <a:pPr algn="l" indent="0" marL="0">
              <a:lnSpc>
                <a:spcPct val="125000"/>
              </a:lnSpc>
              <a:buNone/>
            </a:pPr>
            <a:r>
              <a:rPr lang="en-US" sz="1000" b="1" dirty="0">
                <a:solidFill>
                  <a:srgbClr val="F59E0B"/>
                </a:solidFill>
                <a:latin typeface="Arial" pitchFamily="34" charset="0"/>
                <a:ea typeface="Arial" pitchFamily="34" charset="-122"/>
                <a:cs typeface="Arial" pitchFamily="34" charset="-120"/>
              </a:rPr>
              <a:t>December 2024</a:t>
            </a:r>
            <a:endParaRPr lang="en-US" sz="1000" dirty="0"/>
          </a:p>
        </p:txBody>
      </p:sp>
      <p:sp>
        <p:nvSpPr>
          <p:cNvPr id="18" name="Text 16"/>
          <p:cNvSpPr/>
          <p:nvPr/>
        </p:nvSpPr>
        <p:spPr>
          <a:xfrm>
            <a:off x="6375400" y="2413000"/>
            <a:ext cx="2152650" cy="43688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Human Rights Watch</a:t>
            </a:r>
            <a:endParaRPr lang="en-US" sz="1350" dirty="0"/>
          </a:p>
        </p:txBody>
      </p:sp>
      <p:sp>
        <p:nvSpPr>
          <p:cNvPr id="19" name="Text 17"/>
          <p:cNvSpPr/>
          <p:nvPr/>
        </p:nvSpPr>
        <p:spPr>
          <a:xfrm>
            <a:off x="6375400" y="2913380"/>
            <a:ext cx="2152650" cy="83312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"…the crime against humanity of extermination and acts of genocide."</a:t>
            </a:r>
            <a:endParaRPr lang="en-US" sz="1100" dirty="0"/>
          </a:p>
        </p:txBody>
      </p:sp>
      <p:sp>
        <p:nvSpPr>
          <p:cNvPr id="20" name="Shape 18"/>
          <p:cNvSpPr/>
          <p:nvPr/>
        </p:nvSpPr>
        <p:spPr>
          <a:xfrm>
            <a:off x="8896350" y="1968500"/>
            <a:ext cx="2533650" cy="1943100"/>
          </a:xfrm>
          <a:prstGeom prst="roundRect">
            <a:avLst>
              <a:gd name="adj" fmla="val 2768"/>
            </a:avLst>
          </a:prstGeom>
          <a:solidFill>
            <a:srgbClr val="1C1917"/>
          </a:solidFill>
          <a:ln/>
        </p:spPr>
      </p:sp>
      <p:sp>
        <p:nvSpPr>
          <p:cNvPr id="21" name="Shape 19"/>
          <p:cNvSpPr/>
          <p:nvPr/>
        </p:nvSpPr>
        <p:spPr>
          <a:xfrm>
            <a:off x="8896350" y="1968500"/>
            <a:ext cx="2533650" cy="50800"/>
          </a:xfrm>
          <a:prstGeom prst="rect">
            <a:avLst/>
          </a:prstGeom>
          <a:solidFill>
            <a:srgbClr val="F59E0B"/>
          </a:solidFill>
          <a:ln/>
        </p:spPr>
      </p:sp>
      <p:sp>
        <p:nvSpPr>
          <p:cNvPr id="22" name="Text 20"/>
          <p:cNvSpPr/>
          <p:nvPr/>
        </p:nvSpPr>
        <p:spPr>
          <a:xfrm>
            <a:off x="9086850" y="2184400"/>
            <a:ext cx="2152650" cy="215900"/>
          </a:xfrm>
          <a:prstGeom prst="rect">
            <a:avLst/>
          </a:prstGeom>
          <a:noFill/>
          <a:ln/>
        </p:spPr>
        <p:txBody>
          <a:bodyPr wrap="square" lIns="0" tIns="0" rIns="0" bIns="0" rtlCol="0" anchor="t"/>
          <a:lstStyle/>
          <a:p>
            <a:pPr algn="l" indent="0" marL="0">
              <a:lnSpc>
                <a:spcPct val="125000"/>
              </a:lnSpc>
              <a:buNone/>
            </a:pPr>
            <a:r>
              <a:rPr lang="en-US" sz="1000" b="1" dirty="0">
                <a:solidFill>
                  <a:srgbClr val="F59E0B"/>
                </a:solidFill>
                <a:latin typeface="Arial" pitchFamily="34" charset="0"/>
                <a:ea typeface="Arial" pitchFamily="34" charset="-122"/>
                <a:cs typeface="Arial" pitchFamily="34" charset="-120"/>
              </a:rPr>
              <a:t>July 2025</a:t>
            </a:r>
            <a:endParaRPr lang="en-US" sz="1000" dirty="0"/>
          </a:p>
        </p:txBody>
      </p:sp>
      <p:sp>
        <p:nvSpPr>
          <p:cNvPr id="23" name="Text 21"/>
          <p:cNvSpPr/>
          <p:nvPr/>
        </p:nvSpPr>
        <p:spPr>
          <a:xfrm>
            <a:off x="9086850" y="2413000"/>
            <a:ext cx="2152650" cy="43688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B'Tselem</a:t>
            </a:r>
            <a:endParaRPr lang="en-US" sz="1350" dirty="0"/>
          </a:p>
        </p:txBody>
      </p:sp>
      <p:sp>
        <p:nvSpPr>
          <p:cNvPr id="24" name="Text 22"/>
          <p:cNvSpPr/>
          <p:nvPr/>
        </p:nvSpPr>
        <p:spPr>
          <a:xfrm>
            <a:off x="9086850" y="2913380"/>
            <a:ext cx="2152650" cy="83312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"…Israel is taking coordinated action to intentionally destroy Palestinian society in the Gaza Strip."</a:t>
            </a:r>
            <a:endParaRPr lang="en-US" sz="1100" dirty="0"/>
          </a:p>
        </p:txBody>
      </p:sp>
      <p:sp>
        <p:nvSpPr>
          <p:cNvPr id="25" name="Shape 23"/>
          <p:cNvSpPr/>
          <p:nvPr/>
        </p:nvSpPr>
        <p:spPr>
          <a:xfrm>
            <a:off x="762000" y="4089400"/>
            <a:ext cx="2533650" cy="1943100"/>
          </a:xfrm>
          <a:prstGeom prst="roundRect">
            <a:avLst>
              <a:gd name="adj" fmla="val 2768"/>
            </a:avLst>
          </a:prstGeom>
          <a:solidFill>
            <a:srgbClr val="1C1917"/>
          </a:solidFill>
          <a:ln/>
        </p:spPr>
      </p:sp>
      <p:sp>
        <p:nvSpPr>
          <p:cNvPr id="26" name="Shape 24"/>
          <p:cNvSpPr/>
          <p:nvPr/>
        </p:nvSpPr>
        <p:spPr>
          <a:xfrm>
            <a:off x="762000" y="4089400"/>
            <a:ext cx="2533650" cy="50800"/>
          </a:xfrm>
          <a:prstGeom prst="rect">
            <a:avLst/>
          </a:prstGeom>
          <a:solidFill>
            <a:srgbClr val="F59E0B"/>
          </a:solidFill>
          <a:ln/>
        </p:spPr>
      </p:sp>
      <p:sp>
        <p:nvSpPr>
          <p:cNvPr id="27" name="Text 25"/>
          <p:cNvSpPr/>
          <p:nvPr/>
        </p:nvSpPr>
        <p:spPr>
          <a:xfrm>
            <a:off x="952500" y="4305300"/>
            <a:ext cx="2152650" cy="215900"/>
          </a:xfrm>
          <a:prstGeom prst="rect">
            <a:avLst/>
          </a:prstGeom>
          <a:noFill/>
          <a:ln/>
        </p:spPr>
        <p:txBody>
          <a:bodyPr wrap="square" lIns="0" tIns="0" rIns="0" bIns="0" rtlCol="0" anchor="t"/>
          <a:lstStyle/>
          <a:p>
            <a:pPr algn="l" indent="0" marL="0">
              <a:lnSpc>
                <a:spcPct val="125000"/>
              </a:lnSpc>
              <a:buNone/>
            </a:pPr>
            <a:r>
              <a:rPr lang="en-US" sz="1000" b="1" dirty="0">
                <a:solidFill>
                  <a:srgbClr val="F59E0B"/>
                </a:solidFill>
                <a:latin typeface="Arial" pitchFamily="34" charset="0"/>
                <a:ea typeface="Arial" pitchFamily="34" charset="-122"/>
                <a:cs typeface="Arial" pitchFamily="34" charset="-120"/>
              </a:rPr>
              <a:t>August 2025</a:t>
            </a:r>
            <a:endParaRPr lang="en-US" sz="1000" dirty="0"/>
          </a:p>
        </p:txBody>
      </p:sp>
      <p:sp>
        <p:nvSpPr>
          <p:cNvPr id="28" name="Text 26"/>
          <p:cNvSpPr/>
          <p:nvPr/>
        </p:nvSpPr>
        <p:spPr>
          <a:xfrm>
            <a:off x="952500" y="4533900"/>
            <a:ext cx="2152650" cy="43688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Genocide scholars (IAGS)</a:t>
            </a:r>
            <a:endParaRPr lang="en-US" sz="1350" dirty="0"/>
          </a:p>
        </p:txBody>
      </p:sp>
      <p:sp>
        <p:nvSpPr>
          <p:cNvPr id="29" name="Text 27"/>
          <p:cNvSpPr/>
          <p:nvPr/>
        </p:nvSpPr>
        <p:spPr>
          <a:xfrm>
            <a:off x="952500" y="5034280"/>
            <a:ext cx="2152650" cy="83312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"Israel's policies and actions in Gaza meet the legal definition of genocide…"</a:t>
            </a:r>
            <a:endParaRPr lang="en-US" sz="1100" dirty="0"/>
          </a:p>
        </p:txBody>
      </p:sp>
      <p:sp>
        <p:nvSpPr>
          <p:cNvPr id="30" name="Shape 28"/>
          <p:cNvSpPr/>
          <p:nvPr/>
        </p:nvSpPr>
        <p:spPr>
          <a:xfrm>
            <a:off x="3473450" y="4089400"/>
            <a:ext cx="2533650" cy="1943100"/>
          </a:xfrm>
          <a:prstGeom prst="roundRect">
            <a:avLst>
              <a:gd name="adj" fmla="val 2768"/>
            </a:avLst>
          </a:prstGeom>
          <a:solidFill>
            <a:srgbClr val="1C1917"/>
          </a:solidFill>
          <a:ln/>
        </p:spPr>
      </p:sp>
      <p:sp>
        <p:nvSpPr>
          <p:cNvPr id="31" name="Shape 29"/>
          <p:cNvSpPr/>
          <p:nvPr/>
        </p:nvSpPr>
        <p:spPr>
          <a:xfrm>
            <a:off x="3473450" y="4089400"/>
            <a:ext cx="2533650" cy="50800"/>
          </a:xfrm>
          <a:prstGeom prst="rect">
            <a:avLst/>
          </a:prstGeom>
          <a:solidFill>
            <a:srgbClr val="F59E0B"/>
          </a:solidFill>
          <a:ln/>
        </p:spPr>
      </p:sp>
      <p:sp>
        <p:nvSpPr>
          <p:cNvPr id="32" name="Text 30"/>
          <p:cNvSpPr/>
          <p:nvPr/>
        </p:nvSpPr>
        <p:spPr>
          <a:xfrm>
            <a:off x="3663950" y="4305300"/>
            <a:ext cx="2152650" cy="215900"/>
          </a:xfrm>
          <a:prstGeom prst="rect">
            <a:avLst/>
          </a:prstGeom>
          <a:noFill/>
          <a:ln/>
        </p:spPr>
        <p:txBody>
          <a:bodyPr wrap="square" lIns="0" tIns="0" rIns="0" bIns="0" rtlCol="0" anchor="t"/>
          <a:lstStyle/>
          <a:p>
            <a:pPr algn="l" indent="0" marL="0">
              <a:lnSpc>
                <a:spcPct val="125000"/>
              </a:lnSpc>
              <a:buNone/>
            </a:pPr>
            <a:r>
              <a:rPr lang="en-US" sz="1000" b="1" dirty="0">
                <a:solidFill>
                  <a:srgbClr val="F59E0B"/>
                </a:solidFill>
                <a:latin typeface="Arial" pitchFamily="34" charset="0"/>
                <a:ea typeface="Arial" pitchFamily="34" charset="-122"/>
                <a:cs typeface="Arial" pitchFamily="34" charset="-120"/>
              </a:rPr>
              <a:t>September 2025</a:t>
            </a:r>
            <a:endParaRPr lang="en-US" sz="1000" dirty="0"/>
          </a:p>
        </p:txBody>
      </p:sp>
      <p:sp>
        <p:nvSpPr>
          <p:cNvPr id="33" name="Text 31"/>
          <p:cNvSpPr/>
          <p:nvPr/>
        </p:nvSpPr>
        <p:spPr>
          <a:xfrm>
            <a:off x="3663950" y="4533900"/>
            <a:ext cx="2152650" cy="43688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Médecins Sans Frontières</a:t>
            </a:r>
            <a:endParaRPr lang="en-US" sz="1350" dirty="0"/>
          </a:p>
        </p:txBody>
      </p:sp>
      <p:sp>
        <p:nvSpPr>
          <p:cNvPr id="34" name="Text 32"/>
          <p:cNvSpPr/>
          <p:nvPr/>
        </p:nvSpPr>
        <p:spPr>
          <a:xfrm>
            <a:off x="3663950" y="5034280"/>
            <a:ext cx="2152650" cy="83312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"Israel is committing genocide against Palestinians in Gaza and doing so with absolute impunity."</a:t>
            </a:r>
            <a:endParaRPr lang="en-US" sz="1100" dirty="0"/>
          </a:p>
        </p:txBody>
      </p:sp>
      <p:sp>
        <p:nvSpPr>
          <p:cNvPr id="35" name="Shape 33"/>
          <p:cNvSpPr/>
          <p:nvPr/>
        </p:nvSpPr>
        <p:spPr>
          <a:xfrm>
            <a:off x="6184900" y="4089400"/>
            <a:ext cx="2533650" cy="1943100"/>
          </a:xfrm>
          <a:prstGeom prst="roundRect">
            <a:avLst>
              <a:gd name="adj" fmla="val 2768"/>
            </a:avLst>
          </a:prstGeom>
          <a:solidFill>
            <a:srgbClr val="1C1917"/>
          </a:solidFill>
          <a:ln/>
        </p:spPr>
      </p:sp>
      <p:sp>
        <p:nvSpPr>
          <p:cNvPr id="36" name="Shape 34"/>
          <p:cNvSpPr/>
          <p:nvPr/>
        </p:nvSpPr>
        <p:spPr>
          <a:xfrm>
            <a:off x="6184900" y="4089400"/>
            <a:ext cx="2533650" cy="50800"/>
          </a:xfrm>
          <a:prstGeom prst="rect">
            <a:avLst/>
          </a:prstGeom>
          <a:solidFill>
            <a:srgbClr val="F59E0B"/>
          </a:solidFill>
          <a:ln/>
        </p:spPr>
      </p:sp>
      <p:sp>
        <p:nvSpPr>
          <p:cNvPr id="37" name="Text 35"/>
          <p:cNvSpPr/>
          <p:nvPr/>
        </p:nvSpPr>
        <p:spPr>
          <a:xfrm>
            <a:off x="6375400" y="4305300"/>
            <a:ext cx="2152650" cy="215900"/>
          </a:xfrm>
          <a:prstGeom prst="rect">
            <a:avLst/>
          </a:prstGeom>
          <a:noFill/>
          <a:ln/>
        </p:spPr>
        <p:txBody>
          <a:bodyPr wrap="square" lIns="0" tIns="0" rIns="0" bIns="0" rtlCol="0" anchor="t"/>
          <a:lstStyle/>
          <a:p>
            <a:pPr algn="l" indent="0" marL="0">
              <a:lnSpc>
                <a:spcPct val="125000"/>
              </a:lnSpc>
              <a:buNone/>
            </a:pPr>
            <a:r>
              <a:rPr lang="en-US" sz="1000" b="1" dirty="0">
                <a:solidFill>
                  <a:srgbClr val="F59E0B"/>
                </a:solidFill>
                <a:latin typeface="Arial" pitchFamily="34" charset="0"/>
                <a:ea typeface="Arial" pitchFamily="34" charset="-122"/>
                <a:cs typeface="Arial" pitchFamily="34" charset="-120"/>
              </a:rPr>
              <a:t>December 2023</a:t>
            </a:r>
            <a:endParaRPr lang="en-US" sz="1000" dirty="0"/>
          </a:p>
        </p:txBody>
      </p:sp>
      <p:sp>
        <p:nvSpPr>
          <p:cNvPr id="38" name="Text 36"/>
          <p:cNvSpPr/>
          <p:nvPr/>
        </p:nvSpPr>
        <p:spPr>
          <a:xfrm>
            <a:off x="6375400" y="4533900"/>
            <a:ext cx="2152650" cy="43688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FIDH</a:t>
            </a:r>
            <a:endParaRPr lang="en-US" sz="1350" dirty="0"/>
          </a:p>
        </p:txBody>
      </p:sp>
      <p:sp>
        <p:nvSpPr>
          <p:cNvPr id="39" name="Text 37"/>
          <p:cNvSpPr/>
          <p:nvPr/>
        </p:nvSpPr>
        <p:spPr>
          <a:xfrm>
            <a:off x="6375400" y="5034280"/>
            <a:ext cx="2152650" cy="83312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"Israel's actions against the Palestinian people constitute an unfolding genocide."</a:t>
            </a:r>
            <a:endParaRPr lang="en-US" sz="1100" dirty="0"/>
          </a:p>
        </p:txBody>
      </p:sp>
      <p:sp>
        <p:nvSpPr>
          <p:cNvPr id="40" name="Shape 38"/>
          <p:cNvSpPr/>
          <p:nvPr/>
        </p:nvSpPr>
        <p:spPr>
          <a:xfrm>
            <a:off x="8896350" y="4089400"/>
            <a:ext cx="2533650" cy="1943100"/>
          </a:xfrm>
          <a:prstGeom prst="roundRect">
            <a:avLst>
              <a:gd name="adj" fmla="val 2768"/>
            </a:avLst>
          </a:prstGeom>
          <a:solidFill>
            <a:srgbClr val="1C1917"/>
          </a:solidFill>
          <a:ln/>
        </p:spPr>
      </p:sp>
      <p:sp>
        <p:nvSpPr>
          <p:cNvPr id="41" name="Shape 39"/>
          <p:cNvSpPr/>
          <p:nvPr/>
        </p:nvSpPr>
        <p:spPr>
          <a:xfrm>
            <a:off x="8896350" y="4089400"/>
            <a:ext cx="2533650" cy="50800"/>
          </a:xfrm>
          <a:prstGeom prst="rect">
            <a:avLst/>
          </a:prstGeom>
          <a:solidFill>
            <a:srgbClr val="F59E0B"/>
          </a:solidFill>
          <a:ln/>
        </p:spPr>
      </p:sp>
      <p:sp>
        <p:nvSpPr>
          <p:cNvPr id="42" name="Text 40"/>
          <p:cNvSpPr/>
          <p:nvPr/>
        </p:nvSpPr>
        <p:spPr>
          <a:xfrm>
            <a:off x="9086850" y="4305300"/>
            <a:ext cx="2152650" cy="215900"/>
          </a:xfrm>
          <a:prstGeom prst="rect">
            <a:avLst/>
          </a:prstGeom>
          <a:noFill/>
          <a:ln/>
        </p:spPr>
        <p:txBody>
          <a:bodyPr wrap="square" lIns="0" tIns="0" rIns="0" bIns="0" rtlCol="0" anchor="t"/>
          <a:lstStyle/>
          <a:p>
            <a:pPr algn="l" indent="0" marL="0">
              <a:lnSpc>
                <a:spcPct val="125000"/>
              </a:lnSpc>
              <a:buNone/>
            </a:pPr>
            <a:r>
              <a:rPr lang="en-US" sz="1000" b="1" dirty="0">
                <a:solidFill>
                  <a:srgbClr val="F59E0B"/>
                </a:solidFill>
                <a:latin typeface="Arial" pitchFamily="34" charset="0"/>
                <a:ea typeface="Arial" pitchFamily="34" charset="-122"/>
                <a:cs typeface="Arial" pitchFamily="34" charset="-120"/>
              </a:rPr>
              <a:t>May 2024</a:t>
            </a:r>
            <a:endParaRPr lang="en-US" sz="1000" dirty="0"/>
          </a:p>
        </p:txBody>
      </p:sp>
      <p:sp>
        <p:nvSpPr>
          <p:cNvPr id="43" name="Text 41"/>
          <p:cNvSpPr/>
          <p:nvPr/>
        </p:nvSpPr>
        <p:spPr>
          <a:xfrm>
            <a:off x="9086850" y="4533900"/>
            <a:ext cx="2152650" cy="43688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Lemkin Institute</a:t>
            </a:r>
            <a:endParaRPr lang="en-US" sz="1350" dirty="0"/>
          </a:p>
        </p:txBody>
      </p:sp>
      <p:sp>
        <p:nvSpPr>
          <p:cNvPr id="44" name="Text 42"/>
          <p:cNvSpPr/>
          <p:nvPr/>
        </p:nvSpPr>
        <p:spPr>
          <a:xfrm>
            <a:off x="9086850" y="5034280"/>
            <a:ext cx="2152650" cy="83312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"Let us be clear: Israel is committing genocide in Gaza."</a:t>
            </a:r>
            <a:endParaRPr lang="en-US" sz="1100" dirty="0"/>
          </a:p>
        </p:txBody>
      </p:sp>
      <p:sp>
        <p:nvSpPr>
          <p:cNvPr id="45" name="Shape 43"/>
          <p:cNvSpPr/>
          <p:nvPr/>
        </p:nvSpPr>
        <p:spPr>
          <a:xfrm>
            <a:off x="762000" y="6254750"/>
            <a:ext cx="10668000" cy="12700"/>
          </a:xfrm>
          <a:prstGeom prst="rect">
            <a:avLst/>
          </a:prstGeom>
          <a:solidFill>
            <a:srgbClr val="292524"/>
          </a:solidFill>
          <a:ln/>
        </p:spPr>
      </p:sp>
      <p:sp>
        <p:nvSpPr>
          <p:cNvPr id="46" name="Text 44"/>
          <p:cNvSpPr/>
          <p:nvPr/>
        </p:nvSpPr>
        <p:spPr>
          <a:xfrm>
            <a:off x="762000" y="6369050"/>
            <a:ext cx="6350000" cy="254000"/>
          </a:xfrm>
          <a:prstGeom prst="rect">
            <a:avLst/>
          </a:prstGeom>
          <a:noFill/>
          <a:ln/>
        </p:spPr>
        <p:txBody>
          <a:bodyPr wrap="square" lIns="0" tIns="0" rIns="0" bIns="0" rtlCol="0" anchor="t"/>
          <a:lstStyle/>
          <a:p>
            <a:pPr algn="l" indent="0" marL="0">
              <a:lnSpc>
                <a:spcPct val="125000"/>
              </a:lnSpc>
              <a:buNone/>
            </a:pPr>
            <a:r>
              <a:rPr lang="en-US" sz="1100" dirty="0">
                <a:solidFill>
                  <a:srgbClr val="78716C"/>
                </a:solidFill>
                <a:latin typeface="Arial" pitchFamily="34" charset="0"/>
                <a:ea typeface="Arial" pitchFamily="34" charset="-122"/>
                <a:cs typeface="Arial" pitchFamily="34" charset="-120"/>
              </a:rPr>
              <a:t>Part B · It is genocide   8 / 19</a:t>
            </a:r>
            <a:endParaRPr lang="en-US" sz="1100" dirty="0"/>
          </a:p>
        </p:txBody>
      </p:sp>
      <p:sp>
        <p:nvSpPr>
          <p:cNvPr id="47" name="Text 45"/>
          <p:cNvSpPr/>
          <p:nvPr/>
        </p:nvSpPr>
        <p:spPr>
          <a:xfrm>
            <a:off x="7620000" y="6350000"/>
            <a:ext cx="3810000" cy="243840"/>
          </a:xfrm>
          <a:prstGeom prst="rect">
            <a:avLst/>
          </a:prstGeom>
          <a:noFill/>
          <a:ln/>
        </p:spPr>
        <p:txBody>
          <a:bodyPr wrap="square" lIns="0" tIns="0" rIns="0" bIns="0" rtlCol="0" anchor="t"/>
          <a:lstStyle/>
          <a:p>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palestinian</a:t>
            </a:r>
            <a:pPr algn="r" indent="0" marL="0">
              <a:lnSpc>
                <a:spcPct val="125000"/>
              </a:lnSpc>
              <a:buNone/>
            </a:pPr>
            <a:r>
              <a:rPr lang="en-US" sz="1200" b="1" dirty="0">
                <a:solidFill>
                  <a:srgbClr val="F59E0B"/>
                </a:solidFill>
                <a:latin typeface="Arial" pitchFamily="34" charset="0"/>
                <a:ea typeface="Arial" pitchFamily="34" charset="-122"/>
                <a:cs typeface="Arial" pitchFamily="34" charset="-120"/>
              </a:rPr>
              <a:t>genocide</a:t>
            </a:r>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.org</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22C55E"/>
          </a:solidFill>
          <a:ln/>
        </p:spPr>
      </p:sp>
      <p:sp>
        <p:nvSpPr>
          <p:cNvPr id="3" name="Text 1"/>
          <p:cNvSpPr/>
          <p:nvPr/>
        </p:nvSpPr>
        <p:spPr>
          <a:xfrm>
            <a:off x="762000" y="952500"/>
            <a:ext cx="3810000" cy="2095500"/>
          </a:xfrm>
          <a:prstGeom prst="rect">
            <a:avLst/>
          </a:prstGeom>
          <a:noFill/>
          <a:ln/>
        </p:spPr>
        <p:txBody>
          <a:bodyPr wrap="square" lIns="0" tIns="0" rIns="0" bIns="0" rtlCol="0" anchor="t"/>
          <a:lstStyle/>
          <a:p>
            <a:pPr algn="l" indent="0" marL="0">
              <a:lnSpc>
                <a:spcPct val="110000"/>
              </a:lnSpc>
              <a:buNone/>
            </a:pPr>
            <a:r>
              <a:rPr lang="en-US" sz="14000" b="1" dirty="0">
                <a:solidFill>
                  <a:srgbClr val="22C55E"/>
                </a:solidFill>
                <a:latin typeface="Arial" pitchFamily="34" charset="0"/>
                <a:ea typeface="Arial" pitchFamily="34" charset="-122"/>
                <a:cs typeface="Arial" pitchFamily="34" charset="-120"/>
              </a:rPr>
              <a:t>C</a:t>
            </a:r>
            <a:endParaRPr lang="en-US" sz="14000" dirty="0"/>
          </a:p>
        </p:txBody>
      </p:sp>
      <p:sp>
        <p:nvSpPr>
          <p:cNvPr id="4" name="Text 2"/>
          <p:cNvSpPr/>
          <p:nvPr/>
        </p:nvSpPr>
        <p:spPr>
          <a:xfrm>
            <a:off x="762000" y="3111500"/>
            <a:ext cx="10160000" cy="698500"/>
          </a:xfrm>
          <a:prstGeom prst="rect">
            <a:avLst/>
          </a:prstGeom>
          <a:noFill/>
          <a:ln/>
        </p:spPr>
        <p:txBody>
          <a:bodyPr wrap="square" lIns="0" tIns="0" rIns="0" bIns="0" rtlCol="0" anchor="t"/>
          <a:lstStyle/>
          <a:p>
            <a:pPr algn="l" indent="0" marL="0">
              <a:lnSpc>
                <a:spcPct val="125000"/>
              </a:lnSpc>
              <a:buNone/>
            </a:pPr>
            <a:r>
              <a:rPr lang="en-US" sz="1500" b="1" spc="270" kern="0" dirty="0">
                <a:solidFill>
                  <a:srgbClr val="A8A29E"/>
                </a:solidFill>
                <a:latin typeface="Arial" pitchFamily="34" charset="0"/>
                <a:ea typeface="Arial" pitchFamily="34" charset="-122"/>
                <a:cs typeface="Arial" pitchFamily="34" charset="-120"/>
              </a:rPr>
              <a:t>PART C</a:t>
            </a:r>
            <a:endParaRPr lang="en-US" sz="1500" dirty="0"/>
          </a:p>
        </p:txBody>
      </p:sp>
      <p:sp>
        <p:nvSpPr>
          <p:cNvPr id="5" name="Text 3"/>
          <p:cNvSpPr/>
          <p:nvPr/>
        </p:nvSpPr>
        <p:spPr>
          <a:xfrm>
            <a:off x="762000" y="3429000"/>
            <a:ext cx="10160000" cy="1270000"/>
          </a:xfrm>
          <a:prstGeom prst="rect">
            <a:avLst/>
          </a:prstGeom>
          <a:noFill/>
          <a:ln/>
        </p:spPr>
        <p:txBody>
          <a:bodyPr wrap="square" lIns="0" tIns="0" rIns="0" bIns="0" rtlCol="0" anchor="t"/>
          <a:lstStyle/>
          <a:p>
            <a:pPr algn="l" indent="0" marL="0">
              <a:lnSpc>
                <a:spcPct val="105000"/>
              </a:lnSpc>
              <a:buNone/>
            </a:pPr>
            <a:r>
              <a:rPr lang="en-US" sz="4200" b="1" dirty="0">
                <a:solidFill>
                  <a:srgbClr val="FFFFFF"/>
                </a:solidFill>
                <a:latin typeface="Arial" pitchFamily="34" charset="0"/>
                <a:ea typeface="Arial" pitchFamily="34" charset="-122"/>
                <a:cs typeface="Arial" pitchFamily="34" charset="-120"/>
              </a:rPr>
              <a:t>What everyone can do</a:t>
            </a:r>
            <a:endParaRPr lang="en-US" sz="4200" dirty="0"/>
          </a:p>
        </p:txBody>
      </p:sp>
      <p:sp>
        <p:nvSpPr>
          <p:cNvPr id="6" name="Text 4"/>
          <p:cNvSpPr/>
          <p:nvPr/>
        </p:nvSpPr>
        <p:spPr>
          <a:xfrm>
            <a:off x="762000" y="4889500"/>
            <a:ext cx="8890000" cy="1206500"/>
          </a:xfrm>
          <a:prstGeom prst="rect">
            <a:avLst/>
          </a:prstGeom>
          <a:noFill/>
          <a:ln/>
        </p:spPr>
        <p:txBody>
          <a:bodyPr wrap="square" lIns="0" tIns="0" rIns="0" bIns="0" rtlCol="0" anchor="t"/>
          <a:lstStyle/>
          <a:p>
            <a:pPr algn="l" indent="0" marL="0">
              <a:lnSpc>
                <a:spcPct val="140000"/>
              </a:lnSpc>
              <a:buNone/>
            </a:pPr>
            <a:r>
              <a:rPr lang="en-US" sz="1700" dirty="0">
                <a:solidFill>
                  <a:srgbClr val="D6D3D1"/>
                </a:solidFill>
                <a:latin typeface="Arial" pitchFamily="34" charset="0"/>
                <a:ea typeface="Arial" pitchFamily="34" charset="-122"/>
                <a:cs typeface="Arial" pitchFamily="34" charset="-120"/>
              </a:rPr>
              <a:t>Every one of these helps. Pick the ones that fit your life, and do them together.</a:t>
            </a:r>
            <a:endParaRPr lang="en-US" sz="1700" dirty="0"/>
          </a:p>
        </p:txBody>
      </p:sp>
      <p:sp>
        <p:nvSpPr>
          <p:cNvPr id="7" name="Shape 5"/>
          <p:cNvSpPr/>
          <p:nvPr/>
        </p:nvSpPr>
        <p:spPr>
          <a:xfrm>
            <a:off x="762000" y="6254750"/>
            <a:ext cx="10668000" cy="12700"/>
          </a:xfrm>
          <a:prstGeom prst="rect">
            <a:avLst/>
          </a:prstGeom>
          <a:solidFill>
            <a:srgbClr val="292524"/>
          </a:solidFill>
          <a:ln/>
        </p:spPr>
      </p:sp>
      <p:sp>
        <p:nvSpPr>
          <p:cNvPr id="8" name="Text 6"/>
          <p:cNvSpPr/>
          <p:nvPr/>
        </p:nvSpPr>
        <p:spPr>
          <a:xfrm>
            <a:off x="762000" y="6369050"/>
            <a:ext cx="6350000" cy="254000"/>
          </a:xfrm>
          <a:prstGeom prst="rect">
            <a:avLst/>
          </a:prstGeom>
          <a:noFill/>
          <a:ln/>
        </p:spPr>
        <p:txBody>
          <a:bodyPr wrap="square" lIns="0" tIns="0" rIns="0" bIns="0" rtlCol="0" anchor="t"/>
          <a:lstStyle/>
          <a:p>
            <a:pPr algn="l" indent="0" marL="0">
              <a:lnSpc>
                <a:spcPct val="125000"/>
              </a:lnSpc>
              <a:buNone/>
            </a:pPr>
            <a:r>
              <a:rPr lang="en-US" sz="1100" dirty="0">
                <a:solidFill>
                  <a:srgbClr val="78716C"/>
                </a:solidFill>
                <a:latin typeface="Arial" pitchFamily="34" charset="0"/>
                <a:ea typeface="Arial" pitchFamily="34" charset="-122"/>
                <a:cs typeface="Arial" pitchFamily="34" charset="-120"/>
              </a:rPr>
              <a:t>Part C · What everyone can do   9 / 19</a:t>
            </a:r>
            <a:endParaRPr lang="en-US" sz="1100" dirty="0"/>
          </a:p>
        </p:txBody>
      </p:sp>
      <p:sp>
        <p:nvSpPr>
          <p:cNvPr id="9" name="Text 7"/>
          <p:cNvSpPr/>
          <p:nvPr/>
        </p:nvSpPr>
        <p:spPr>
          <a:xfrm>
            <a:off x="7620000" y="6350000"/>
            <a:ext cx="3810000" cy="243840"/>
          </a:xfrm>
          <a:prstGeom prst="rect">
            <a:avLst/>
          </a:prstGeom>
          <a:noFill/>
          <a:ln/>
        </p:spPr>
        <p:txBody>
          <a:bodyPr wrap="square" lIns="0" tIns="0" rIns="0" bIns="0" rtlCol="0" anchor="t"/>
          <a:lstStyle/>
          <a:p>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palestinian</a:t>
            </a:r>
            <a:pPr algn="r" indent="0" marL="0">
              <a:lnSpc>
                <a:spcPct val="125000"/>
              </a:lnSpc>
              <a:buNone/>
            </a:pPr>
            <a:r>
              <a:rPr lang="en-US" sz="1200" b="1" dirty="0">
                <a:solidFill>
                  <a:srgbClr val="22C55E"/>
                </a:solidFill>
                <a:latin typeface="Arial" pitchFamily="34" charset="0"/>
                <a:ea typeface="Arial" pitchFamily="34" charset="-122"/>
                <a:cs typeface="Arial" pitchFamily="34" charset="-120"/>
              </a:rPr>
              <a:t>genocide</a:t>
            </a:r>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.org</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762000" y="711200"/>
            <a:ext cx="508000" cy="50800"/>
          </a:xfrm>
          <a:prstGeom prst="ellipse">
            <a:avLst/>
          </a:prstGeom>
          <a:solidFill>
            <a:srgbClr val="22C55E"/>
          </a:solidFill>
          <a:ln/>
        </p:spPr>
      </p:sp>
      <p:sp>
        <p:nvSpPr>
          <p:cNvPr id="3" name="Text 1"/>
          <p:cNvSpPr/>
          <p:nvPr/>
        </p:nvSpPr>
        <p:spPr>
          <a:xfrm>
            <a:off x="1409700" y="609600"/>
            <a:ext cx="9525000" cy="254000"/>
          </a:xfrm>
          <a:prstGeom prst="rect">
            <a:avLst/>
          </a:prstGeom>
          <a:noFill/>
          <a:ln/>
        </p:spPr>
        <p:txBody>
          <a:bodyPr wrap="square" lIns="0" tIns="0" rIns="0" bIns="0" rtlCol="0" anchor="t"/>
          <a:lstStyle/>
          <a:p>
            <a:pPr algn="l" indent="0" marL="0">
              <a:lnSpc>
                <a:spcPct val="125000"/>
              </a:lnSpc>
              <a:buNone/>
            </a:pPr>
            <a:r>
              <a:rPr lang="en-US" sz="1400" b="1" spc="252" kern="0" dirty="0">
                <a:solidFill>
                  <a:srgbClr val="22C55E"/>
                </a:solidFill>
                <a:latin typeface="Arial" pitchFamily="34" charset="0"/>
                <a:ea typeface="Arial" pitchFamily="34" charset="-122"/>
                <a:cs typeface="Arial" pitchFamily="34" charset="-120"/>
              </a:rPr>
              <a:t>WAYS TO ACT</a:t>
            </a:r>
            <a:endParaRPr lang="en-US" sz="1400" dirty="0"/>
          </a:p>
        </p:txBody>
      </p:sp>
      <p:sp>
        <p:nvSpPr>
          <p:cNvPr id="4" name="Text 2"/>
          <p:cNvSpPr/>
          <p:nvPr/>
        </p:nvSpPr>
        <p:spPr>
          <a:xfrm>
            <a:off x="762000" y="952500"/>
            <a:ext cx="10668000" cy="698500"/>
          </a:xfrm>
          <a:prstGeom prst="rect">
            <a:avLst/>
          </a:prstGeom>
          <a:noFill/>
          <a:ln/>
        </p:spPr>
        <p:txBody>
          <a:bodyPr wrap="square" lIns="0" tIns="0" rIns="0" bIns="0" rtlCol="0" anchor="t"/>
          <a:lstStyle/>
          <a:p>
            <a:pPr algn="l" indent="0" marL="0">
              <a:lnSpc>
                <a:spcPct val="105000"/>
              </a:lnSpc>
              <a:buNone/>
            </a:pPr>
            <a:r>
              <a:rPr lang="en-US" sz="3800" b="1" dirty="0">
                <a:solidFill>
                  <a:srgbClr val="FFFFFF"/>
                </a:solidFill>
                <a:latin typeface="Arial" pitchFamily="34" charset="0"/>
                <a:ea typeface="Arial" pitchFamily="34" charset="-122"/>
                <a:cs typeface="Arial" pitchFamily="34" charset="-120"/>
              </a:rPr>
              <a:t>Eight things anyone can do</a:t>
            </a:r>
            <a:endParaRPr lang="en-US" sz="3800" dirty="0"/>
          </a:p>
        </p:txBody>
      </p:sp>
      <p:sp>
        <p:nvSpPr>
          <p:cNvPr id="5" name="Shape 3"/>
          <p:cNvSpPr/>
          <p:nvPr/>
        </p:nvSpPr>
        <p:spPr>
          <a:xfrm>
            <a:off x="762000" y="1968500"/>
            <a:ext cx="2533650" cy="1943100"/>
          </a:xfrm>
          <a:prstGeom prst="roundRect">
            <a:avLst>
              <a:gd name="adj" fmla="val 2768"/>
            </a:avLst>
          </a:prstGeom>
          <a:solidFill>
            <a:srgbClr val="1C1917"/>
          </a:solidFill>
          <a:ln/>
        </p:spPr>
      </p:sp>
      <p:sp>
        <p:nvSpPr>
          <p:cNvPr id="6" name="Shape 4"/>
          <p:cNvSpPr/>
          <p:nvPr/>
        </p:nvSpPr>
        <p:spPr>
          <a:xfrm>
            <a:off x="762000" y="1968500"/>
            <a:ext cx="2533650" cy="50800"/>
          </a:xfrm>
          <a:prstGeom prst="rect">
            <a:avLst/>
          </a:prstGeom>
          <a:solidFill>
            <a:srgbClr val="22C55E"/>
          </a:solidFill>
          <a:ln/>
        </p:spPr>
      </p:sp>
      <p:sp>
        <p:nvSpPr>
          <p:cNvPr id="7" name="Text 5"/>
          <p:cNvSpPr/>
          <p:nvPr/>
        </p:nvSpPr>
        <p:spPr>
          <a:xfrm>
            <a:off x="952500" y="2184400"/>
            <a:ext cx="2152650" cy="43688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Share the evidence</a:t>
            </a:r>
            <a:endParaRPr lang="en-US" sz="1350" dirty="0"/>
          </a:p>
        </p:txBody>
      </p:sp>
      <p:sp>
        <p:nvSpPr>
          <p:cNvPr id="8" name="Text 6"/>
          <p:cNvSpPr/>
          <p:nvPr/>
        </p:nvSpPr>
        <p:spPr>
          <a:xfrm>
            <a:off x="952500" y="2684780"/>
            <a:ext cx="2152650" cy="106172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Post the findings and the figures, with their sources. Correct the "conflict" framing.</a:t>
            </a:r>
            <a:endParaRPr lang="en-US" sz="1100" dirty="0"/>
          </a:p>
        </p:txBody>
      </p:sp>
      <p:sp>
        <p:nvSpPr>
          <p:cNvPr id="9" name="Shape 7"/>
          <p:cNvSpPr/>
          <p:nvPr/>
        </p:nvSpPr>
        <p:spPr>
          <a:xfrm>
            <a:off x="3473450" y="1968500"/>
            <a:ext cx="2533650" cy="1943100"/>
          </a:xfrm>
          <a:prstGeom prst="roundRect">
            <a:avLst>
              <a:gd name="adj" fmla="val 2768"/>
            </a:avLst>
          </a:prstGeom>
          <a:solidFill>
            <a:srgbClr val="1C1917"/>
          </a:solidFill>
          <a:ln/>
        </p:spPr>
      </p:sp>
      <p:sp>
        <p:nvSpPr>
          <p:cNvPr id="10" name="Shape 8"/>
          <p:cNvSpPr/>
          <p:nvPr/>
        </p:nvSpPr>
        <p:spPr>
          <a:xfrm>
            <a:off x="3473450" y="1968500"/>
            <a:ext cx="2533650" cy="50800"/>
          </a:xfrm>
          <a:prstGeom prst="rect">
            <a:avLst/>
          </a:prstGeom>
          <a:solidFill>
            <a:srgbClr val="22C55E"/>
          </a:solidFill>
          <a:ln/>
        </p:spPr>
      </p:sp>
      <p:sp>
        <p:nvSpPr>
          <p:cNvPr id="11" name="Text 9"/>
          <p:cNvSpPr/>
          <p:nvPr/>
        </p:nvSpPr>
        <p:spPr>
          <a:xfrm>
            <a:off x="3663950" y="2184400"/>
            <a:ext cx="2152650" cy="43688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Write to your representatives</a:t>
            </a:r>
            <a:endParaRPr lang="en-US" sz="1350" dirty="0"/>
          </a:p>
        </p:txBody>
      </p:sp>
      <p:sp>
        <p:nvSpPr>
          <p:cNvPr id="12" name="Text 10"/>
          <p:cNvSpPr/>
          <p:nvPr/>
        </p:nvSpPr>
        <p:spPr>
          <a:xfrm>
            <a:off x="3663950" y="2684780"/>
            <a:ext cx="2152650" cy="106172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Ask for an end to arms sales, for sanctions, and for an end to trade with the settlements.</a:t>
            </a:r>
            <a:endParaRPr lang="en-US" sz="1100" dirty="0"/>
          </a:p>
        </p:txBody>
      </p:sp>
      <p:sp>
        <p:nvSpPr>
          <p:cNvPr id="13" name="Shape 11"/>
          <p:cNvSpPr/>
          <p:nvPr/>
        </p:nvSpPr>
        <p:spPr>
          <a:xfrm>
            <a:off x="6184900" y="1968500"/>
            <a:ext cx="2533650" cy="1943100"/>
          </a:xfrm>
          <a:prstGeom prst="roundRect">
            <a:avLst>
              <a:gd name="adj" fmla="val 2768"/>
            </a:avLst>
          </a:prstGeom>
          <a:solidFill>
            <a:srgbClr val="1C1917"/>
          </a:solidFill>
          <a:ln/>
        </p:spPr>
      </p:sp>
      <p:sp>
        <p:nvSpPr>
          <p:cNvPr id="14" name="Shape 12"/>
          <p:cNvSpPr/>
          <p:nvPr/>
        </p:nvSpPr>
        <p:spPr>
          <a:xfrm>
            <a:off x="6184900" y="1968500"/>
            <a:ext cx="2533650" cy="50800"/>
          </a:xfrm>
          <a:prstGeom prst="rect">
            <a:avLst/>
          </a:prstGeom>
          <a:solidFill>
            <a:srgbClr val="22C55E"/>
          </a:solidFill>
          <a:ln/>
        </p:spPr>
      </p:sp>
      <p:sp>
        <p:nvSpPr>
          <p:cNvPr id="15" name="Text 13"/>
          <p:cNvSpPr/>
          <p:nvPr/>
        </p:nvSpPr>
        <p:spPr>
          <a:xfrm>
            <a:off x="6375400" y="2184400"/>
            <a:ext cx="2152650" cy="43688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March and protest</a:t>
            </a:r>
            <a:endParaRPr lang="en-US" sz="1350" dirty="0"/>
          </a:p>
        </p:txBody>
      </p:sp>
      <p:sp>
        <p:nvSpPr>
          <p:cNvPr id="16" name="Text 14"/>
          <p:cNvSpPr/>
          <p:nvPr/>
        </p:nvSpPr>
        <p:spPr>
          <a:xfrm>
            <a:off x="6375400" y="2684780"/>
            <a:ext cx="2152650" cy="106172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Turn up, lawfully and peacefully. Numbers show politicians where the public stands.</a:t>
            </a:r>
            <a:endParaRPr lang="en-US" sz="1100" dirty="0"/>
          </a:p>
        </p:txBody>
      </p:sp>
      <p:sp>
        <p:nvSpPr>
          <p:cNvPr id="17" name="Shape 15"/>
          <p:cNvSpPr/>
          <p:nvPr/>
        </p:nvSpPr>
        <p:spPr>
          <a:xfrm>
            <a:off x="8896350" y="1968500"/>
            <a:ext cx="2533650" cy="1943100"/>
          </a:xfrm>
          <a:prstGeom prst="roundRect">
            <a:avLst>
              <a:gd name="adj" fmla="val 2768"/>
            </a:avLst>
          </a:prstGeom>
          <a:solidFill>
            <a:srgbClr val="1C1917"/>
          </a:solidFill>
          <a:ln/>
        </p:spPr>
      </p:sp>
      <p:sp>
        <p:nvSpPr>
          <p:cNvPr id="18" name="Shape 16"/>
          <p:cNvSpPr/>
          <p:nvPr/>
        </p:nvSpPr>
        <p:spPr>
          <a:xfrm>
            <a:off x="8896350" y="1968500"/>
            <a:ext cx="2533650" cy="50800"/>
          </a:xfrm>
          <a:prstGeom prst="rect">
            <a:avLst/>
          </a:prstGeom>
          <a:solidFill>
            <a:srgbClr val="22C55E"/>
          </a:solidFill>
          <a:ln/>
        </p:spPr>
      </p:sp>
      <p:sp>
        <p:nvSpPr>
          <p:cNvPr id="19" name="Text 17"/>
          <p:cNvSpPr/>
          <p:nvPr/>
        </p:nvSpPr>
        <p:spPr>
          <a:xfrm>
            <a:off x="9086850" y="2184400"/>
            <a:ext cx="2152650" cy="43688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Boycott as a consumer</a:t>
            </a:r>
            <a:endParaRPr lang="en-US" sz="1350" dirty="0"/>
          </a:p>
        </p:txBody>
      </p:sp>
      <p:sp>
        <p:nvSpPr>
          <p:cNvPr id="20" name="Text 18"/>
          <p:cNvSpPr/>
          <p:nvPr/>
        </p:nvSpPr>
        <p:spPr>
          <a:xfrm>
            <a:off x="9086850" y="2684780"/>
            <a:ext cx="2152650" cy="106172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Follow the targeted consumer boycotts called by the Palestinian BDS National Committee.</a:t>
            </a:r>
            <a:endParaRPr lang="en-US" sz="1100" dirty="0"/>
          </a:p>
        </p:txBody>
      </p:sp>
      <p:sp>
        <p:nvSpPr>
          <p:cNvPr id="21" name="Shape 19"/>
          <p:cNvSpPr/>
          <p:nvPr/>
        </p:nvSpPr>
        <p:spPr>
          <a:xfrm>
            <a:off x="762000" y="4089400"/>
            <a:ext cx="2533650" cy="1943100"/>
          </a:xfrm>
          <a:prstGeom prst="roundRect">
            <a:avLst>
              <a:gd name="adj" fmla="val 2768"/>
            </a:avLst>
          </a:prstGeom>
          <a:solidFill>
            <a:srgbClr val="1C1917"/>
          </a:solidFill>
          <a:ln/>
        </p:spPr>
      </p:sp>
      <p:sp>
        <p:nvSpPr>
          <p:cNvPr id="22" name="Shape 20"/>
          <p:cNvSpPr/>
          <p:nvPr/>
        </p:nvSpPr>
        <p:spPr>
          <a:xfrm>
            <a:off x="762000" y="4089400"/>
            <a:ext cx="2533650" cy="50800"/>
          </a:xfrm>
          <a:prstGeom prst="rect">
            <a:avLst/>
          </a:prstGeom>
          <a:solidFill>
            <a:srgbClr val="22C55E"/>
          </a:solidFill>
          <a:ln/>
        </p:spPr>
      </p:sp>
      <p:sp>
        <p:nvSpPr>
          <p:cNvPr id="23" name="Text 21"/>
          <p:cNvSpPr/>
          <p:nvPr/>
        </p:nvSpPr>
        <p:spPr>
          <a:xfrm>
            <a:off x="952500" y="4305300"/>
            <a:ext cx="2152650" cy="43688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Move your money</a:t>
            </a:r>
            <a:endParaRPr lang="en-US" sz="1350" dirty="0"/>
          </a:p>
        </p:txBody>
      </p:sp>
      <p:sp>
        <p:nvSpPr>
          <p:cNvPr id="24" name="Text 22"/>
          <p:cNvSpPr/>
          <p:nvPr/>
        </p:nvSpPr>
        <p:spPr>
          <a:xfrm>
            <a:off x="952500" y="4805680"/>
            <a:ext cx="2152650" cy="106172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Ask your bank and pension fund what they hold, and move if they will not act.</a:t>
            </a:r>
            <a:endParaRPr lang="en-US" sz="1100" dirty="0"/>
          </a:p>
        </p:txBody>
      </p:sp>
      <p:sp>
        <p:nvSpPr>
          <p:cNvPr id="25" name="Shape 23"/>
          <p:cNvSpPr/>
          <p:nvPr/>
        </p:nvSpPr>
        <p:spPr>
          <a:xfrm>
            <a:off x="3473450" y="4089400"/>
            <a:ext cx="2533650" cy="1943100"/>
          </a:xfrm>
          <a:prstGeom prst="roundRect">
            <a:avLst>
              <a:gd name="adj" fmla="val 2768"/>
            </a:avLst>
          </a:prstGeom>
          <a:solidFill>
            <a:srgbClr val="1C1917"/>
          </a:solidFill>
          <a:ln/>
        </p:spPr>
      </p:sp>
      <p:sp>
        <p:nvSpPr>
          <p:cNvPr id="26" name="Shape 24"/>
          <p:cNvSpPr/>
          <p:nvPr/>
        </p:nvSpPr>
        <p:spPr>
          <a:xfrm>
            <a:off x="3473450" y="4089400"/>
            <a:ext cx="2533650" cy="50800"/>
          </a:xfrm>
          <a:prstGeom prst="rect">
            <a:avLst/>
          </a:prstGeom>
          <a:solidFill>
            <a:srgbClr val="22C55E"/>
          </a:solidFill>
          <a:ln/>
        </p:spPr>
      </p:sp>
      <p:sp>
        <p:nvSpPr>
          <p:cNvPr id="27" name="Text 25"/>
          <p:cNvSpPr/>
          <p:nvPr/>
        </p:nvSpPr>
        <p:spPr>
          <a:xfrm>
            <a:off x="3663950" y="4305300"/>
            <a:ext cx="2152650" cy="43688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Organise at work</a:t>
            </a:r>
            <a:endParaRPr lang="en-US" sz="1350" dirty="0"/>
          </a:p>
        </p:txBody>
      </p:sp>
      <p:sp>
        <p:nvSpPr>
          <p:cNvPr id="28" name="Text 26"/>
          <p:cNvSpPr/>
          <p:nvPr/>
        </p:nvSpPr>
        <p:spPr>
          <a:xfrm>
            <a:off x="3663950" y="4805680"/>
            <a:ext cx="2152650" cy="106172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Raise it with colleagues and your union. Ask what your employer buys and from whom.</a:t>
            </a:r>
            <a:endParaRPr lang="en-US" sz="1100" dirty="0"/>
          </a:p>
        </p:txBody>
      </p:sp>
      <p:sp>
        <p:nvSpPr>
          <p:cNvPr id="29" name="Shape 27"/>
          <p:cNvSpPr/>
          <p:nvPr/>
        </p:nvSpPr>
        <p:spPr>
          <a:xfrm>
            <a:off x="6184900" y="4089400"/>
            <a:ext cx="2533650" cy="1943100"/>
          </a:xfrm>
          <a:prstGeom prst="roundRect">
            <a:avLst>
              <a:gd name="adj" fmla="val 2768"/>
            </a:avLst>
          </a:prstGeom>
          <a:solidFill>
            <a:srgbClr val="1C1917"/>
          </a:solidFill>
          <a:ln/>
        </p:spPr>
      </p:sp>
      <p:sp>
        <p:nvSpPr>
          <p:cNvPr id="30" name="Shape 28"/>
          <p:cNvSpPr/>
          <p:nvPr/>
        </p:nvSpPr>
        <p:spPr>
          <a:xfrm>
            <a:off x="6184900" y="4089400"/>
            <a:ext cx="2533650" cy="50800"/>
          </a:xfrm>
          <a:prstGeom prst="rect">
            <a:avLst/>
          </a:prstGeom>
          <a:solidFill>
            <a:srgbClr val="22C55E"/>
          </a:solidFill>
          <a:ln/>
        </p:spPr>
      </p:sp>
      <p:sp>
        <p:nvSpPr>
          <p:cNvPr id="31" name="Text 29"/>
          <p:cNvSpPr/>
          <p:nvPr/>
        </p:nvSpPr>
        <p:spPr>
          <a:xfrm>
            <a:off x="6375400" y="4305300"/>
            <a:ext cx="2152650" cy="43688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Give</a:t>
            </a:r>
            <a:endParaRPr lang="en-US" sz="1350" dirty="0"/>
          </a:p>
        </p:txBody>
      </p:sp>
      <p:sp>
        <p:nvSpPr>
          <p:cNvPr id="32" name="Text 30"/>
          <p:cNvSpPr/>
          <p:nvPr/>
        </p:nvSpPr>
        <p:spPr>
          <a:xfrm>
            <a:off x="6375400" y="4805680"/>
            <a:ext cx="2152650" cy="106172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Support Palestinian-led and humanitarian organisations working in Gaza and the West Bank.</a:t>
            </a:r>
            <a:endParaRPr lang="en-US" sz="1100" dirty="0"/>
          </a:p>
        </p:txBody>
      </p:sp>
      <p:sp>
        <p:nvSpPr>
          <p:cNvPr id="33" name="Shape 31"/>
          <p:cNvSpPr/>
          <p:nvPr/>
        </p:nvSpPr>
        <p:spPr>
          <a:xfrm>
            <a:off x="8896350" y="4089400"/>
            <a:ext cx="2533650" cy="1943100"/>
          </a:xfrm>
          <a:prstGeom prst="roundRect">
            <a:avLst>
              <a:gd name="adj" fmla="val 2768"/>
            </a:avLst>
          </a:prstGeom>
          <a:solidFill>
            <a:srgbClr val="1C1917"/>
          </a:solidFill>
          <a:ln/>
        </p:spPr>
      </p:sp>
      <p:sp>
        <p:nvSpPr>
          <p:cNvPr id="34" name="Shape 32"/>
          <p:cNvSpPr/>
          <p:nvPr/>
        </p:nvSpPr>
        <p:spPr>
          <a:xfrm>
            <a:off x="8896350" y="4089400"/>
            <a:ext cx="2533650" cy="50800"/>
          </a:xfrm>
          <a:prstGeom prst="rect">
            <a:avLst/>
          </a:prstGeom>
          <a:solidFill>
            <a:srgbClr val="22C55E"/>
          </a:solidFill>
          <a:ln/>
        </p:spPr>
      </p:sp>
      <p:sp>
        <p:nvSpPr>
          <p:cNvPr id="35" name="Text 33"/>
          <p:cNvSpPr/>
          <p:nvPr/>
        </p:nvSpPr>
        <p:spPr>
          <a:xfrm>
            <a:off x="9086850" y="4305300"/>
            <a:ext cx="2152650" cy="43688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Report what you know</a:t>
            </a:r>
            <a:endParaRPr lang="en-US" sz="1350" dirty="0"/>
          </a:p>
        </p:txBody>
      </p:sp>
      <p:sp>
        <p:nvSpPr>
          <p:cNvPr id="36" name="Text 34"/>
          <p:cNvSpPr/>
          <p:nvPr/>
        </p:nvSpPr>
        <p:spPr>
          <a:xfrm>
            <a:off x="9086850" y="4805680"/>
            <a:ext cx="2152650" cy="106172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Contracts, tenders, holdings. Send it through the encrypted form on the site.</a:t>
            </a:r>
            <a:endParaRPr lang="en-US" sz="1100" dirty="0"/>
          </a:p>
        </p:txBody>
      </p:sp>
      <p:sp>
        <p:nvSpPr>
          <p:cNvPr id="37" name="Shape 35"/>
          <p:cNvSpPr/>
          <p:nvPr/>
        </p:nvSpPr>
        <p:spPr>
          <a:xfrm>
            <a:off x="762000" y="6254750"/>
            <a:ext cx="10668000" cy="12700"/>
          </a:xfrm>
          <a:prstGeom prst="rect">
            <a:avLst/>
          </a:prstGeom>
          <a:solidFill>
            <a:srgbClr val="292524"/>
          </a:solidFill>
          <a:ln/>
        </p:spPr>
      </p:sp>
      <p:sp>
        <p:nvSpPr>
          <p:cNvPr id="38" name="Text 36"/>
          <p:cNvSpPr/>
          <p:nvPr/>
        </p:nvSpPr>
        <p:spPr>
          <a:xfrm>
            <a:off x="762000" y="6369050"/>
            <a:ext cx="6350000" cy="254000"/>
          </a:xfrm>
          <a:prstGeom prst="rect">
            <a:avLst/>
          </a:prstGeom>
          <a:noFill/>
          <a:ln/>
        </p:spPr>
        <p:txBody>
          <a:bodyPr wrap="square" lIns="0" tIns="0" rIns="0" bIns="0" rtlCol="0" anchor="t"/>
          <a:lstStyle/>
          <a:p>
            <a:pPr algn="l" indent="0" marL="0">
              <a:lnSpc>
                <a:spcPct val="125000"/>
              </a:lnSpc>
              <a:buNone/>
            </a:pPr>
            <a:r>
              <a:rPr lang="en-US" sz="1100" dirty="0">
                <a:solidFill>
                  <a:srgbClr val="78716C"/>
                </a:solidFill>
                <a:latin typeface="Arial" pitchFamily="34" charset="0"/>
                <a:ea typeface="Arial" pitchFamily="34" charset="-122"/>
                <a:cs typeface="Arial" pitchFamily="34" charset="-120"/>
              </a:rPr>
              <a:t>Part C · What everyone can do   10 / 19</a:t>
            </a:r>
            <a:endParaRPr lang="en-US" sz="1100" dirty="0"/>
          </a:p>
        </p:txBody>
      </p:sp>
      <p:sp>
        <p:nvSpPr>
          <p:cNvPr id="39" name="Text 37"/>
          <p:cNvSpPr/>
          <p:nvPr/>
        </p:nvSpPr>
        <p:spPr>
          <a:xfrm>
            <a:off x="7620000" y="6350000"/>
            <a:ext cx="3810000" cy="243840"/>
          </a:xfrm>
          <a:prstGeom prst="rect">
            <a:avLst/>
          </a:prstGeom>
          <a:noFill/>
          <a:ln/>
        </p:spPr>
        <p:txBody>
          <a:bodyPr wrap="square" lIns="0" tIns="0" rIns="0" bIns="0" rtlCol="0" anchor="t"/>
          <a:lstStyle/>
          <a:p>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palestinian</a:t>
            </a:r>
            <a:pPr algn="r" indent="0" marL="0">
              <a:lnSpc>
                <a:spcPct val="125000"/>
              </a:lnSpc>
              <a:buNone/>
            </a:pPr>
            <a:r>
              <a:rPr lang="en-US" sz="1200" b="1" dirty="0">
                <a:solidFill>
                  <a:srgbClr val="22C55E"/>
                </a:solidFill>
                <a:latin typeface="Arial" pitchFamily="34" charset="0"/>
                <a:ea typeface="Arial" pitchFamily="34" charset="-122"/>
                <a:cs typeface="Arial" pitchFamily="34" charset="-120"/>
              </a:rPr>
              <a:t>genocide</a:t>
            </a:r>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.org</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762000" y="711200"/>
            <a:ext cx="508000" cy="50800"/>
          </a:xfrm>
          <a:prstGeom prst="ellipse">
            <a:avLst/>
          </a:prstGeom>
          <a:solidFill>
            <a:srgbClr val="22C55E"/>
          </a:solidFill>
          <a:ln/>
        </p:spPr>
      </p:sp>
      <p:sp>
        <p:nvSpPr>
          <p:cNvPr id="3" name="Text 1"/>
          <p:cNvSpPr/>
          <p:nvPr/>
        </p:nvSpPr>
        <p:spPr>
          <a:xfrm>
            <a:off x="1409700" y="609600"/>
            <a:ext cx="9525000" cy="254000"/>
          </a:xfrm>
          <a:prstGeom prst="rect">
            <a:avLst/>
          </a:prstGeom>
          <a:noFill/>
          <a:ln/>
        </p:spPr>
        <p:txBody>
          <a:bodyPr wrap="square" lIns="0" tIns="0" rIns="0" bIns="0" rtlCol="0" anchor="t"/>
          <a:lstStyle/>
          <a:p>
            <a:pPr algn="l" indent="0" marL="0">
              <a:lnSpc>
                <a:spcPct val="125000"/>
              </a:lnSpc>
              <a:buNone/>
            </a:pPr>
            <a:r>
              <a:rPr lang="en-US" sz="1400" b="1" spc="252" kern="0" dirty="0">
                <a:solidFill>
                  <a:srgbClr val="22C55E"/>
                </a:solidFill>
                <a:latin typeface="Arial" pitchFamily="34" charset="0"/>
                <a:ea typeface="Arial" pitchFamily="34" charset="-122"/>
                <a:cs typeface="Arial" pitchFamily="34" charset="-120"/>
              </a:rPr>
              <a:t>WHY A TARGETED STRATEGY</a:t>
            </a:r>
            <a:endParaRPr lang="en-US" sz="1400" dirty="0"/>
          </a:p>
        </p:txBody>
      </p:sp>
      <p:sp>
        <p:nvSpPr>
          <p:cNvPr id="4" name="Text 2"/>
          <p:cNvSpPr/>
          <p:nvPr/>
        </p:nvSpPr>
        <p:spPr>
          <a:xfrm>
            <a:off x="762000" y="952500"/>
            <a:ext cx="5854700" cy="1524000"/>
          </a:xfrm>
          <a:prstGeom prst="rect">
            <a:avLst/>
          </a:prstGeom>
          <a:noFill/>
          <a:ln/>
        </p:spPr>
        <p:txBody>
          <a:bodyPr wrap="square" lIns="0" tIns="0" rIns="0" bIns="0" rtlCol="0" anchor="b"/>
          <a:lstStyle/>
          <a:p>
            <a:pPr algn="l" indent="0" marL="0">
              <a:lnSpc>
                <a:spcPct val="108000"/>
              </a:lnSpc>
              <a:buNone/>
            </a:pPr>
            <a:r>
              <a:rPr lang="en-US" sz="3100" b="1" dirty="0">
                <a:solidFill>
                  <a:srgbClr val="FFFFFF"/>
                </a:solidFill>
                <a:latin typeface="Arial" pitchFamily="34" charset="0"/>
                <a:ea typeface="Arial" pitchFamily="34" charset="-122"/>
                <a:cs typeface="Arial" pitchFamily="34" charset="-120"/>
              </a:rPr>
              <a:t>Most of the money moves between businesses and governments</a:t>
            </a:r>
            <a:endParaRPr lang="en-US" sz="3100" dirty="0"/>
          </a:p>
        </p:txBody>
      </p:sp>
      <p:sp>
        <p:nvSpPr>
          <p:cNvPr id="5" name="Text 3"/>
          <p:cNvSpPr/>
          <p:nvPr/>
        </p:nvSpPr>
        <p:spPr>
          <a:xfrm>
            <a:off x="762000" y="2794000"/>
            <a:ext cx="5854700" cy="3175000"/>
          </a:xfrm>
          <a:prstGeom prst="rect">
            <a:avLst/>
          </a:prstGeom>
          <a:noFill/>
          <a:ln/>
        </p:spPr>
        <p:txBody>
          <a:bodyPr wrap="square" lIns="0" tIns="0" rIns="0" bIns="0" rtlCol="0" anchor="t"/>
          <a:lstStyle/>
          <a:p>
            <a:pPr algn="l" marL="228600" indent="-228600">
              <a:lnSpc>
                <a:spcPct val="138000"/>
              </a:lnSpc>
              <a:buSzPct val="100000"/>
              <a:buChar char="•"/>
            </a:pPr>
            <a:r>
              <a:rPr lang="en-US" sz="1400" dirty="0">
                <a:solidFill>
                  <a:srgbClr val="E7E5E4"/>
                </a:solidFill>
                <a:latin typeface="Arial" pitchFamily="34" charset="0"/>
                <a:ea typeface="Arial" pitchFamily="34" charset="-122"/>
                <a:cs typeface="Arial" pitchFamily="34" charset="-120"/>
              </a:rPr>
              <a:t>Over 80% of economic leverage sits in business and government contracts, not consumer goods.</a:t>
            </a:r>
            <a:endParaRPr lang="en-US" sz="1400" dirty="0"/>
          </a:p>
          <a:p>
            <a:pPr algn="l" marL="228600" indent="-228600">
              <a:lnSpc>
                <a:spcPct val="138000"/>
              </a:lnSpc>
              <a:spcBef>
                <a:spcPts val="1100"/>
              </a:spcBef>
              <a:buSzPct val="100000"/>
              <a:buChar char="•"/>
            </a:pPr>
            <a:r>
              <a:rPr lang="en-US" sz="1400" dirty="0">
                <a:solidFill>
                  <a:srgbClr val="E7E5E4"/>
                </a:solidFill>
                <a:latin typeface="Arial" pitchFamily="34" charset="0"/>
                <a:ea typeface="Arial" pitchFamily="34" charset="-122"/>
                <a:cs typeface="Arial" pitchFamily="34" charset="-120"/>
              </a:rPr>
              <a:t>Those contracts are signed by far fewer people: procurement leads, trustees, fund managers, boards.</a:t>
            </a:r>
            <a:endParaRPr lang="en-US" sz="1400" dirty="0"/>
          </a:p>
          <a:p>
            <a:pPr algn="l" marL="228600" indent="-228600">
              <a:lnSpc>
                <a:spcPct val="138000"/>
              </a:lnSpc>
              <a:spcBef>
                <a:spcPts val="1100"/>
              </a:spcBef>
              <a:buSzPct val="100000"/>
              <a:buChar char="•"/>
            </a:pPr>
            <a:r>
              <a:rPr lang="en-US" sz="1400" dirty="0">
                <a:solidFill>
                  <a:srgbClr val="E7E5E4"/>
                </a:solidFill>
                <a:latin typeface="Arial" pitchFamily="34" charset="0"/>
                <a:ea typeface="Arial" pitchFamily="34" charset="-122"/>
                <a:cs typeface="Arial" pitchFamily="34" charset="-120"/>
              </a:rPr>
              <a:t>Many of us work for, invest through or vote for those people. That is where the targeted strategy starts.</a:t>
            </a:r>
            <a:endParaRPr lang="en-US" sz="1400" dirty="0"/>
          </a:p>
        </p:txBody>
      </p:sp>
      <p:pic>
        <p:nvPicPr>
          <p:cNvPr id="6" name="Image 0" descr="Pressure where the money moves: the B2B pressure model.">    </p:cNvPr>
          <p:cNvPicPr>
            <a:picLocks noChangeAspect="1"/>
          </p:cNvPicPr>
          <p:nvPr/>
        </p:nvPicPr>
        <p:blipFill>
          <a:blip r:embed="rId1"/>
          <a:stretch>
            <a:fillRect/>
          </a:stretch>
        </p:blipFill>
        <p:spPr>
          <a:xfrm>
            <a:off x="7061200" y="444500"/>
            <a:ext cx="4368800" cy="5461000"/>
          </a:xfrm>
          <a:prstGeom prst="rect">
            <a:avLst/>
          </a:prstGeom>
        </p:spPr>
      </p:pic>
      <p:sp>
        <p:nvSpPr>
          <p:cNvPr id="7" name="Shape 4"/>
          <p:cNvSpPr/>
          <p:nvPr/>
        </p:nvSpPr>
        <p:spPr>
          <a:xfrm>
            <a:off x="762000" y="6254750"/>
            <a:ext cx="10668000" cy="12700"/>
          </a:xfrm>
          <a:prstGeom prst="rect">
            <a:avLst/>
          </a:prstGeom>
          <a:solidFill>
            <a:srgbClr val="292524"/>
          </a:solidFill>
          <a:ln/>
        </p:spPr>
      </p:sp>
      <p:sp>
        <p:nvSpPr>
          <p:cNvPr id="8" name="Text 5"/>
          <p:cNvSpPr/>
          <p:nvPr/>
        </p:nvSpPr>
        <p:spPr>
          <a:xfrm>
            <a:off x="762000" y="6369050"/>
            <a:ext cx="6350000" cy="254000"/>
          </a:xfrm>
          <a:prstGeom prst="rect">
            <a:avLst/>
          </a:prstGeom>
          <a:noFill/>
          <a:ln/>
        </p:spPr>
        <p:txBody>
          <a:bodyPr wrap="square" lIns="0" tIns="0" rIns="0" bIns="0" rtlCol="0" anchor="t"/>
          <a:lstStyle/>
          <a:p>
            <a:pPr algn="l" indent="0" marL="0">
              <a:lnSpc>
                <a:spcPct val="125000"/>
              </a:lnSpc>
              <a:buNone/>
            </a:pPr>
            <a:r>
              <a:rPr lang="en-US" sz="1100" dirty="0">
                <a:solidFill>
                  <a:srgbClr val="78716C"/>
                </a:solidFill>
                <a:latin typeface="Arial" pitchFamily="34" charset="0"/>
                <a:ea typeface="Arial" pitchFamily="34" charset="-122"/>
                <a:cs typeface="Arial" pitchFamily="34" charset="-120"/>
              </a:rPr>
              <a:t>Part C · What everyone can do   11 / 19</a:t>
            </a:r>
            <a:endParaRPr lang="en-US" sz="1100" dirty="0"/>
          </a:p>
        </p:txBody>
      </p:sp>
      <p:sp>
        <p:nvSpPr>
          <p:cNvPr id="9" name="Text 6"/>
          <p:cNvSpPr/>
          <p:nvPr/>
        </p:nvSpPr>
        <p:spPr>
          <a:xfrm>
            <a:off x="7620000" y="6350000"/>
            <a:ext cx="3810000" cy="243840"/>
          </a:xfrm>
          <a:prstGeom prst="rect">
            <a:avLst/>
          </a:prstGeom>
          <a:noFill/>
          <a:ln/>
        </p:spPr>
        <p:txBody>
          <a:bodyPr wrap="square" lIns="0" tIns="0" rIns="0" bIns="0" rtlCol="0" anchor="t"/>
          <a:lstStyle/>
          <a:p>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palestinian</a:t>
            </a:r>
            <a:pPr algn="r" indent="0" marL="0">
              <a:lnSpc>
                <a:spcPct val="125000"/>
              </a:lnSpc>
              <a:buNone/>
            </a:pPr>
            <a:r>
              <a:rPr lang="en-US" sz="1200" b="1" dirty="0">
                <a:solidFill>
                  <a:srgbClr val="22C55E"/>
                </a:solidFill>
                <a:latin typeface="Arial" pitchFamily="34" charset="0"/>
                <a:ea typeface="Arial" pitchFamily="34" charset="-122"/>
                <a:cs typeface="Arial" pitchFamily="34" charset="-120"/>
              </a:rPr>
              <a:t>genocide</a:t>
            </a:r>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.org</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F4444"/>
          </a:solidFill>
          <a:ln/>
        </p:spPr>
      </p:sp>
      <p:sp>
        <p:nvSpPr>
          <p:cNvPr id="3" name="Text 1"/>
          <p:cNvSpPr/>
          <p:nvPr/>
        </p:nvSpPr>
        <p:spPr>
          <a:xfrm>
            <a:off x="762000" y="952500"/>
            <a:ext cx="3810000" cy="2095500"/>
          </a:xfrm>
          <a:prstGeom prst="rect">
            <a:avLst/>
          </a:prstGeom>
          <a:noFill/>
          <a:ln/>
        </p:spPr>
        <p:txBody>
          <a:bodyPr wrap="square" lIns="0" tIns="0" rIns="0" bIns="0" rtlCol="0" anchor="t"/>
          <a:lstStyle/>
          <a:p>
            <a:pPr algn="l" indent="0" marL="0">
              <a:lnSpc>
                <a:spcPct val="110000"/>
              </a:lnSpc>
              <a:buNone/>
            </a:pPr>
            <a:r>
              <a:rPr lang="en-US" sz="14000" b="1" dirty="0">
                <a:solidFill>
                  <a:srgbClr val="EF4444"/>
                </a:solidFill>
                <a:latin typeface="Arial" pitchFamily="34" charset="0"/>
                <a:ea typeface="Arial" pitchFamily="34" charset="-122"/>
                <a:cs typeface="Arial" pitchFamily="34" charset="-120"/>
              </a:rPr>
              <a:t>D</a:t>
            </a:r>
            <a:endParaRPr lang="en-US" sz="14000" dirty="0"/>
          </a:p>
        </p:txBody>
      </p:sp>
      <p:sp>
        <p:nvSpPr>
          <p:cNvPr id="4" name="Text 2"/>
          <p:cNvSpPr/>
          <p:nvPr/>
        </p:nvSpPr>
        <p:spPr>
          <a:xfrm>
            <a:off x="762000" y="3111500"/>
            <a:ext cx="10160000" cy="698500"/>
          </a:xfrm>
          <a:prstGeom prst="rect">
            <a:avLst/>
          </a:prstGeom>
          <a:noFill/>
          <a:ln/>
        </p:spPr>
        <p:txBody>
          <a:bodyPr wrap="square" lIns="0" tIns="0" rIns="0" bIns="0" rtlCol="0" anchor="t"/>
          <a:lstStyle/>
          <a:p>
            <a:pPr algn="l" indent="0" marL="0">
              <a:lnSpc>
                <a:spcPct val="125000"/>
              </a:lnSpc>
              <a:buNone/>
            </a:pPr>
            <a:r>
              <a:rPr lang="en-US" sz="1500" b="1" spc="270" kern="0" dirty="0">
                <a:solidFill>
                  <a:srgbClr val="A8A29E"/>
                </a:solidFill>
                <a:latin typeface="Arial" pitchFamily="34" charset="0"/>
                <a:ea typeface="Arial" pitchFamily="34" charset="-122"/>
                <a:cs typeface="Arial" pitchFamily="34" charset="-120"/>
              </a:rPr>
              <a:t>PART D</a:t>
            </a:r>
            <a:endParaRPr lang="en-US" sz="1500" dirty="0"/>
          </a:p>
        </p:txBody>
      </p:sp>
      <p:sp>
        <p:nvSpPr>
          <p:cNvPr id="5" name="Text 3"/>
          <p:cNvSpPr/>
          <p:nvPr/>
        </p:nvSpPr>
        <p:spPr>
          <a:xfrm>
            <a:off x="762000" y="3429000"/>
            <a:ext cx="10160000" cy="1270000"/>
          </a:xfrm>
          <a:prstGeom prst="rect">
            <a:avLst/>
          </a:prstGeom>
          <a:noFill/>
          <a:ln/>
        </p:spPr>
        <p:txBody>
          <a:bodyPr wrap="square" lIns="0" tIns="0" rIns="0" bIns="0" rtlCol="0" anchor="t"/>
          <a:lstStyle/>
          <a:p>
            <a:pPr algn="l" indent="0" marL="0">
              <a:lnSpc>
                <a:spcPct val="105000"/>
              </a:lnSpc>
              <a:buNone/>
            </a:pPr>
            <a:r>
              <a:rPr lang="en-US" sz="4200" b="1" dirty="0">
                <a:solidFill>
                  <a:srgbClr val="FFFFFF"/>
                </a:solidFill>
                <a:latin typeface="Arial" pitchFamily="34" charset="0"/>
                <a:ea typeface="Arial" pitchFamily="34" charset="-122"/>
                <a:cs typeface="Arial" pitchFamily="34" charset="-120"/>
              </a:rPr>
              <a:t>The targeted strategy</a:t>
            </a:r>
            <a:endParaRPr lang="en-US" sz="4200" dirty="0"/>
          </a:p>
        </p:txBody>
      </p:sp>
      <p:sp>
        <p:nvSpPr>
          <p:cNvPr id="6" name="Text 4"/>
          <p:cNvSpPr/>
          <p:nvPr/>
        </p:nvSpPr>
        <p:spPr>
          <a:xfrm>
            <a:off x="762000" y="4889500"/>
            <a:ext cx="8890000" cy="1206500"/>
          </a:xfrm>
          <a:prstGeom prst="rect">
            <a:avLst/>
          </a:prstGeom>
          <a:noFill/>
          <a:ln/>
        </p:spPr>
        <p:txBody>
          <a:bodyPr wrap="square" lIns="0" tIns="0" rIns="0" bIns="0" rtlCol="0" anchor="t"/>
          <a:lstStyle/>
          <a:p>
            <a:pPr algn="l" indent="0" marL="0">
              <a:lnSpc>
                <a:spcPct val="140000"/>
              </a:lnSpc>
              <a:buNone/>
            </a:pPr>
            <a:r>
              <a:rPr lang="en-US" sz="1700" dirty="0">
                <a:solidFill>
                  <a:srgbClr val="D6D3D1"/>
                </a:solidFill>
                <a:latin typeface="Arial" pitchFamily="34" charset="0"/>
                <a:ea typeface="Arial" pitchFamily="34" charset="-122"/>
                <a:cs typeface="Arial" pitchFamily="34" charset="-120"/>
              </a:rPr>
              <a:t>Find the contract that serves Israel's military or occupation, find who decides, and give them reasons they cannot ignore.</a:t>
            </a:r>
            <a:endParaRPr lang="en-US" sz="1700" dirty="0"/>
          </a:p>
        </p:txBody>
      </p:sp>
      <p:sp>
        <p:nvSpPr>
          <p:cNvPr id="7" name="Shape 5"/>
          <p:cNvSpPr/>
          <p:nvPr/>
        </p:nvSpPr>
        <p:spPr>
          <a:xfrm>
            <a:off x="762000" y="6254750"/>
            <a:ext cx="10668000" cy="12700"/>
          </a:xfrm>
          <a:prstGeom prst="rect">
            <a:avLst/>
          </a:prstGeom>
          <a:solidFill>
            <a:srgbClr val="292524"/>
          </a:solidFill>
          <a:ln/>
        </p:spPr>
      </p:sp>
      <p:sp>
        <p:nvSpPr>
          <p:cNvPr id="8" name="Text 6"/>
          <p:cNvSpPr/>
          <p:nvPr/>
        </p:nvSpPr>
        <p:spPr>
          <a:xfrm>
            <a:off x="762000" y="6369050"/>
            <a:ext cx="6350000" cy="254000"/>
          </a:xfrm>
          <a:prstGeom prst="rect">
            <a:avLst/>
          </a:prstGeom>
          <a:noFill/>
          <a:ln/>
        </p:spPr>
        <p:txBody>
          <a:bodyPr wrap="square" lIns="0" tIns="0" rIns="0" bIns="0" rtlCol="0" anchor="t"/>
          <a:lstStyle/>
          <a:p>
            <a:pPr algn="l" indent="0" marL="0">
              <a:lnSpc>
                <a:spcPct val="125000"/>
              </a:lnSpc>
              <a:buNone/>
            </a:pPr>
            <a:r>
              <a:rPr lang="en-US" sz="1100" dirty="0">
                <a:solidFill>
                  <a:srgbClr val="78716C"/>
                </a:solidFill>
                <a:latin typeface="Arial" pitchFamily="34" charset="0"/>
                <a:ea typeface="Arial" pitchFamily="34" charset="-122"/>
                <a:cs typeface="Arial" pitchFamily="34" charset="-120"/>
              </a:rPr>
              <a:t>Part D · The targeted strategy   12 / 19</a:t>
            </a:r>
            <a:endParaRPr lang="en-US" sz="1100" dirty="0"/>
          </a:p>
        </p:txBody>
      </p:sp>
      <p:sp>
        <p:nvSpPr>
          <p:cNvPr id="9" name="Text 7"/>
          <p:cNvSpPr/>
          <p:nvPr/>
        </p:nvSpPr>
        <p:spPr>
          <a:xfrm>
            <a:off x="7620000" y="6350000"/>
            <a:ext cx="3810000" cy="243840"/>
          </a:xfrm>
          <a:prstGeom prst="rect">
            <a:avLst/>
          </a:prstGeom>
          <a:noFill/>
          <a:ln/>
        </p:spPr>
        <p:txBody>
          <a:bodyPr wrap="square" lIns="0" tIns="0" rIns="0" bIns="0" rtlCol="0" anchor="t"/>
          <a:lstStyle/>
          <a:p>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palestinian</a:t>
            </a:r>
            <a:pPr algn="r" indent="0" marL="0">
              <a:lnSpc>
                <a:spcPct val="125000"/>
              </a:lnSpc>
              <a:buNone/>
            </a:pPr>
            <a:r>
              <a:rPr lang="en-US" sz="1200" b="1" dirty="0">
                <a:solidFill>
                  <a:srgbClr val="EF4444"/>
                </a:solidFill>
                <a:latin typeface="Arial" pitchFamily="34" charset="0"/>
                <a:ea typeface="Arial" pitchFamily="34" charset="-122"/>
                <a:cs typeface="Arial" pitchFamily="34" charset="-120"/>
              </a:rPr>
              <a:t>genocide</a:t>
            </a:r>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.org</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762000" y="711200"/>
            <a:ext cx="508000" cy="50800"/>
          </a:xfrm>
          <a:prstGeom prst="ellipse">
            <a:avLst/>
          </a:prstGeom>
          <a:solidFill>
            <a:srgbClr val="EF4444"/>
          </a:solidFill>
          <a:ln/>
        </p:spPr>
      </p:sp>
      <p:sp>
        <p:nvSpPr>
          <p:cNvPr id="3" name="Text 1"/>
          <p:cNvSpPr/>
          <p:nvPr/>
        </p:nvSpPr>
        <p:spPr>
          <a:xfrm>
            <a:off x="1409700" y="609600"/>
            <a:ext cx="9525000" cy="254000"/>
          </a:xfrm>
          <a:prstGeom prst="rect">
            <a:avLst/>
          </a:prstGeom>
          <a:noFill/>
          <a:ln/>
        </p:spPr>
        <p:txBody>
          <a:bodyPr wrap="square" lIns="0" tIns="0" rIns="0" bIns="0" rtlCol="0" anchor="t"/>
          <a:lstStyle/>
          <a:p>
            <a:pPr algn="l" indent="0" marL="0">
              <a:lnSpc>
                <a:spcPct val="125000"/>
              </a:lnSpc>
              <a:buNone/>
            </a:pPr>
            <a:r>
              <a:rPr lang="en-US" sz="1400" b="1" spc="252" kern="0" dirty="0">
                <a:solidFill>
                  <a:srgbClr val="EF4444"/>
                </a:solidFill>
                <a:latin typeface="Arial" pitchFamily="34" charset="0"/>
                <a:ea typeface="Arial" pitchFamily="34" charset="-122"/>
                <a:cs typeface="Arial" pitchFamily="34" charset="-120"/>
              </a:rPr>
              <a:t>WHY BOARDS LISTEN</a:t>
            </a:r>
            <a:endParaRPr lang="en-US" sz="1400" dirty="0"/>
          </a:p>
        </p:txBody>
      </p:sp>
      <p:sp>
        <p:nvSpPr>
          <p:cNvPr id="4" name="Text 2"/>
          <p:cNvSpPr/>
          <p:nvPr/>
        </p:nvSpPr>
        <p:spPr>
          <a:xfrm>
            <a:off x="762000" y="952500"/>
            <a:ext cx="5854700" cy="1524000"/>
          </a:xfrm>
          <a:prstGeom prst="rect">
            <a:avLst/>
          </a:prstGeom>
          <a:noFill/>
          <a:ln/>
        </p:spPr>
        <p:txBody>
          <a:bodyPr wrap="square" lIns="0" tIns="0" rIns="0" bIns="0" rtlCol="0" anchor="b"/>
          <a:lstStyle/>
          <a:p>
            <a:pPr algn="l" indent="0" marL="0">
              <a:lnSpc>
                <a:spcPct val="108000"/>
              </a:lnSpc>
              <a:buNone/>
            </a:pPr>
            <a:r>
              <a:rPr lang="en-US" sz="3100" b="1" dirty="0">
                <a:solidFill>
                  <a:srgbClr val="FFFFFF"/>
                </a:solidFill>
                <a:latin typeface="Arial" pitchFamily="34" charset="0"/>
                <a:ea typeface="Arial" pitchFamily="34" charset="-122"/>
                <a:cs typeface="Arial" pitchFamily="34" charset="-120"/>
              </a:rPr>
              <a:t>Four risks a board already counts</a:t>
            </a:r>
            <a:endParaRPr lang="en-US" sz="3100" dirty="0"/>
          </a:p>
        </p:txBody>
      </p:sp>
      <p:sp>
        <p:nvSpPr>
          <p:cNvPr id="5" name="Text 3"/>
          <p:cNvSpPr/>
          <p:nvPr/>
        </p:nvSpPr>
        <p:spPr>
          <a:xfrm>
            <a:off x="762000" y="2794000"/>
            <a:ext cx="5854700" cy="3175000"/>
          </a:xfrm>
          <a:prstGeom prst="rect">
            <a:avLst/>
          </a:prstGeom>
          <a:noFill/>
          <a:ln/>
        </p:spPr>
        <p:txBody>
          <a:bodyPr wrap="square" lIns="0" tIns="0" rIns="0" bIns="0" rtlCol="0" anchor="t"/>
          <a:lstStyle/>
          <a:p>
            <a:pPr algn="l" marL="228600" indent="-228600">
              <a:lnSpc>
                <a:spcPct val="138000"/>
              </a:lnSpc>
              <a:buSzPct val="100000"/>
              <a:buChar char="•"/>
            </a:pPr>
            <a:r>
              <a:rPr lang="en-US" sz="1400" dirty="0">
                <a:solidFill>
                  <a:srgbClr val="E7E5E4"/>
                </a:solidFill>
                <a:latin typeface="Arial" pitchFamily="34" charset="0"/>
                <a:ea typeface="Arial" pitchFamily="34" charset="-122"/>
                <a:cs typeface="Arial" pitchFamily="34" charset="-120"/>
              </a:rPr>
              <a:t>Legal: officers can be held personally liable for aiding war crimes, and France's due diligence law lets affected people sue.</a:t>
            </a:r>
            <a:endParaRPr lang="en-US" sz="1400" dirty="0"/>
          </a:p>
          <a:p>
            <a:pPr algn="l" marL="228600" indent="-228600">
              <a:lnSpc>
                <a:spcPct val="138000"/>
              </a:lnSpc>
              <a:spcBef>
                <a:spcPts val="1100"/>
              </a:spcBef>
              <a:buSzPct val="100000"/>
              <a:buChar char="•"/>
            </a:pPr>
            <a:r>
              <a:rPr lang="en-US" sz="1400" dirty="0">
                <a:solidFill>
                  <a:srgbClr val="E7E5E4"/>
                </a:solidFill>
                <a:latin typeface="Arial" pitchFamily="34" charset="0"/>
                <a:ea typeface="Arial" pitchFamily="34" charset="-122"/>
                <a:cs typeface="Arial" pitchFamily="34" charset="-120"/>
              </a:rPr>
              <a:t>Financial: investors exclude, ratings fall, insurers withdraw cover.</a:t>
            </a:r>
            <a:endParaRPr lang="en-US" sz="1400" dirty="0"/>
          </a:p>
          <a:p>
            <a:pPr algn="l" marL="228600" indent="-228600">
              <a:lnSpc>
                <a:spcPct val="138000"/>
              </a:lnSpc>
              <a:spcBef>
                <a:spcPts val="1100"/>
              </a:spcBef>
              <a:buSzPct val="100000"/>
              <a:buChar char="•"/>
            </a:pPr>
            <a:r>
              <a:rPr lang="en-US" sz="1400" dirty="0">
                <a:solidFill>
                  <a:srgbClr val="E7E5E4"/>
                </a:solidFill>
                <a:latin typeface="Arial" pitchFamily="34" charset="0"/>
                <a:ea typeface="Arial" pitchFamily="34" charset="-122"/>
                <a:cs typeface="Arial" pitchFamily="34" charset="-120"/>
              </a:rPr>
              <a:t>Operational: staff refuse the work, and public buyers decline to renew.</a:t>
            </a:r>
            <a:endParaRPr lang="en-US" sz="1400" dirty="0"/>
          </a:p>
          <a:p>
            <a:pPr algn="l" marL="228600" indent="-228600">
              <a:lnSpc>
                <a:spcPct val="138000"/>
              </a:lnSpc>
              <a:spcBef>
                <a:spcPts val="1100"/>
              </a:spcBef>
              <a:buSzPct val="100000"/>
              <a:buChar char="•"/>
            </a:pPr>
            <a:r>
              <a:rPr lang="en-US" sz="1400" dirty="0">
                <a:solidFill>
                  <a:srgbClr val="E7E5E4"/>
                </a:solidFill>
                <a:latin typeface="Arial" pitchFamily="34" charset="0"/>
                <a:ea typeface="Arial" pitchFamily="34" charset="-122"/>
                <a:cs typeface="Arial" pitchFamily="34" charset="-120"/>
              </a:rPr>
              <a:t>Reputational: named in UN reports, and tied to genocide and apartheid against Palestinians.</a:t>
            </a:r>
            <a:endParaRPr lang="en-US" sz="1400" dirty="0"/>
          </a:p>
        </p:txBody>
      </p:sp>
      <p:pic>
        <p:nvPicPr>
          <p:cNvPr id="6" name="Image 0" descr="Four risks a board already counts: legal, financial, operational, reputational.">    </p:cNvPr>
          <p:cNvPicPr>
            <a:picLocks noChangeAspect="1"/>
          </p:cNvPicPr>
          <p:nvPr/>
        </p:nvPicPr>
        <p:blipFill>
          <a:blip r:embed="rId1"/>
          <a:stretch>
            <a:fillRect/>
          </a:stretch>
        </p:blipFill>
        <p:spPr>
          <a:xfrm>
            <a:off x="7061200" y="444500"/>
            <a:ext cx="4368800" cy="5461000"/>
          </a:xfrm>
          <a:prstGeom prst="rect">
            <a:avLst/>
          </a:prstGeom>
        </p:spPr>
      </p:pic>
      <p:sp>
        <p:nvSpPr>
          <p:cNvPr id="7" name="Shape 4"/>
          <p:cNvSpPr/>
          <p:nvPr/>
        </p:nvSpPr>
        <p:spPr>
          <a:xfrm>
            <a:off x="762000" y="6254750"/>
            <a:ext cx="10668000" cy="12700"/>
          </a:xfrm>
          <a:prstGeom prst="rect">
            <a:avLst/>
          </a:prstGeom>
          <a:solidFill>
            <a:srgbClr val="292524"/>
          </a:solidFill>
          <a:ln/>
        </p:spPr>
      </p:sp>
      <p:sp>
        <p:nvSpPr>
          <p:cNvPr id="8" name="Text 5"/>
          <p:cNvSpPr/>
          <p:nvPr/>
        </p:nvSpPr>
        <p:spPr>
          <a:xfrm>
            <a:off x="762000" y="6369050"/>
            <a:ext cx="6350000" cy="254000"/>
          </a:xfrm>
          <a:prstGeom prst="rect">
            <a:avLst/>
          </a:prstGeom>
          <a:noFill/>
          <a:ln/>
        </p:spPr>
        <p:txBody>
          <a:bodyPr wrap="square" lIns="0" tIns="0" rIns="0" bIns="0" rtlCol="0" anchor="t"/>
          <a:lstStyle/>
          <a:p>
            <a:pPr algn="l" indent="0" marL="0">
              <a:lnSpc>
                <a:spcPct val="125000"/>
              </a:lnSpc>
              <a:buNone/>
            </a:pPr>
            <a:r>
              <a:rPr lang="en-US" sz="1100" dirty="0">
                <a:solidFill>
                  <a:srgbClr val="78716C"/>
                </a:solidFill>
                <a:latin typeface="Arial" pitchFamily="34" charset="0"/>
                <a:ea typeface="Arial" pitchFamily="34" charset="-122"/>
                <a:cs typeface="Arial" pitchFamily="34" charset="-120"/>
              </a:rPr>
              <a:t>Part D · The targeted strategy   13 / 19</a:t>
            </a:r>
            <a:endParaRPr lang="en-US" sz="1100" dirty="0"/>
          </a:p>
        </p:txBody>
      </p:sp>
      <p:sp>
        <p:nvSpPr>
          <p:cNvPr id="9" name="Text 6"/>
          <p:cNvSpPr/>
          <p:nvPr/>
        </p:nvSpPr>
        <p:spPr>
          <a:xfrm>
            <a:off x="7620000" y="6350000"/>
            <a:ext cx="3810000" cy="243840"/>
          </a:xfrm>
          <a:prstGeom prst="rect">
            <a:avLst/>
          </a:prstGeom>
          <a:noFill/>
          <a:ln/>
        </p:spPr>
        <p:txBody>
          <a:bodyPr wrap="square" lIns="0" tIns="0" rIns="0" bIns="0" rtlCol="0" anchor="t"/>
          <a:lstStyle/>
          <a:p>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palestinian</a:t>
            </a:r>
            <a:pPr algn="r" indent="0" marL="0">
              <a:lnSpc>
                <a:spcPct val="125000"/>
              </a:lnSpc>
              <a:buNone/>
            </a:pPr>
            <a:r>
              <a:rPr lang="en-US" sz="1200" b="1" dirty="0">
                <a:solidFill>
                  <a:srgbClr val="EF4444"/>
                </a:solidFill>
                <a:latin typeface="Arial" pitchFamily="34" charset="0"/>
                <a:ea typeface="Arial" pitchFamily="34" charset="-122"/>
                <a:cs typeface="Arial" pitchFamily="34" charset="-120"/>
              </a:rPr>
              <a:t>genocide</a:t>
            </a:r>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.org</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762000" y="711200"/>
            <a:ext cx="508000" cy="50800"/>
          </a:xfrm>
          <a:prstGeom prst="ellipse">
            <a:avLst/>
          </a:prstGeom>
          <a:solidFill>
            <a:srgbClr val="EF4444"/>
          </a:solidFill>
          <a:ln/>
        </p:spPr>
      </p:sp>
      <p:sp>
        <p:nvSpPr>
          <p:cNvPr id="3" name="Text 1"/>
          <p:cNvSpPr/>
          <p:nvPr/>
        </p:nvSpPr>
        <p:spPr>
          <a:xfrm>
            <a:off x="1409700" y="609600"/>
            <a:ext cx="9525000" cy="254000"/>
          </a:xfrm>
          <a:prstGeom prst="rect">
            <a:avLst/>
          </a:prstGeom>
          <a:noFill/>
          <a:ln/>
        </p:spPr>
        <p:txBody>
          <a:bodyPr wrap="square" lIns="0" tIns="0" rIns="0" bIns="0" rtlCol="0" anchor="t"/>
          <a:lstStyle/>
          <a:p>
            <a:pPr algn="l" indent="0" marL="0">
              <a:lnSpc>
                <a:spcPct val="125000"/>
              </a:lnSpc>
              <a:buNone/>
            </a:pPr>
            <a:r>
              <a:rPr lang="en-US" sz="1400" b="1" spc="252" kern="0" dirty="0">
                <a:solidFill>
                  <a:srgbClr val="EF4444"/>
                </a:solidFill>
                <a:latin typeface="Arial" pitchFamily="34" charset="0"/>
                <a:ea typeface="Arial" pitchFamily="34" charset="-122"/>
                <a:cs typeface="Arial" pitchFamily="34" charset="-120"/>
              </a:rPr>
              <a:t>HOW WE CHOOSE</a:t>
            </a:r>
            <a:endParaRPr lang="en-US" sz="1400" dirty="0"/>
          </a:p>
        </p:txBody>
      </p:sp>
      <p:sp>
        <p:nvSpPr>
          <p:cNvPr id="4" name="Text 2"/>
          <p:cNvSpPr/>
          <p:nvPr/>
        </p:nvSpPr>
        <p:spPr>
          <a:xfrm>
            <a:off x="762000" y="952500"/>
            <a:ext cx="5854700" cy="1524000"/>
          </a:xfrm>
          <a:prstGeom prst="rect">
            <a:avLst/>
          </a:prstGeom>
          <a:noFill/>
          <a:ln/>
        </p:spPr>
        <p:txBody>
          <a:bodyPr wrap="square" lIns="0" tIns="0" rIns="0" bIns="0" rtlCol="0" anchor="b"/>
          <a:lstStyle/>
          <a:p>
            <a:pPr algn="l" indent="0" marL="0">
              <a:lnSpc>
                <a:spcPct val="108000"/>
              </a:lnSpc>
              <a:buNone/>
            </a:pPr>
            <a:r>
              <a:rPr lang="en-US" sz="3100" b="1" dirty="0">
                <a:solidFill>
                  <a:srgbClr val="FFFFFF"/>
                </a:solidFill>
                <a:latin typeface="Arial" pitchFamily="34" charset="0"/>
                <a:ea typeface="Arial" pitchFamily="34" charset="-122"/>
                <a:cs typeface="Arial" pitchFamily="34" charset="-120"/>
              </a:rPr>
              <a:t>Every company is scored, and placed</a:t>
            </a:r>
            <a:endParaRPr lang="en-US" sz="3100" dirty="0"/>
          </a:p>
        </p:txBody>
      </p:sp>
      <p:sp>
        <p:nvSpPr>
          <p:cNvPr id="5" name="Text 3"/>
          <p:cNvSpPr/>
          <p:nvPr/>
        </p:nvSpPr>
        <p:spPr>
          <a:xfrm>
            <a:off x="762000" y="2794000"/>
            <a:ext cx="5854700" cy="3175000"/>
          </a:xfrm>
          <a:prstGeom prst="rect">
            <a:avLst/>
          </a:prstGeom>
          <a:noFill/>
          <a:ln/>
        </p:spPr>
        <p:txBody>
          <a:bodyPr wrap="square" lIns="0" tIns="0" rIns="0" bIns="0" rtlCol="0" anchor="t"/>
          <a:lstStyle/>
          <a:p>
            <a:pPr algn="l" marL="228600" indent="-228600">
              <a:lnSpc>
                <a:spcPct val="138000"/>
              </a:lnSpc>
              <a:buSzPct val="100000"/>
              <a:buChar char="•"/>
            </a:pPr>
            <a:r>
              <a:rPr lang="en-US" sz="1400" dirty="0">
                <a:solidFill>
                  <a:srgbClr val="E7E5E4"/>
                </a:solidFill>
                <a:latin typeface="Arial" pitchFamily="34" charset="0"/>
                <a:ea typeface="Arial" pitchFamily="34" charset="-122"/>
                <a:cs typeface="Arial" pitchFamily="34" charset="-120"/>
              </a:rPr>
              <a:t>Severity: how deeply the company serves Israel's military and occupation.</a:t>
            </a:r>
            <a:endParaRPr lang="en-US" sz="1400" dirty="0"/>
          </a:p>
          <a:p>
            <a:pPr algn="l" marL="228600" indent="-228600">
              <a:lnSpc>
                <a:spcPct val="138000"/>
              </a:lnSpc>
              <a:spcBef>
                <a:spcPts val="1100"/>
              </a:spcBef>
              <a:buSzPct val="100000"/>
              <a:buChar char="•"/>
            </a:pPr>
            <a:r>
              <a:rPr lang="en-US" sz="1400" dirty="0">
                <a:solidFill>
                  <a:srgbClr val="E7E5E4"/>
                </a:solidFill>
                <a:latin typeface="Arial" pitchFamily="34" charset="0"/>
                <a:ea typeface="Arial" pitchFamily="34" charset="-122"/>
                <a:cs typeface="Arial" pitchFamily="34" charset="-120"/>
              </a:rPr>
              <a:t>Vulnerability: how exposed it is to pressure.</a:t>
            </a:r>
            <a:endParaRPr lang="en-US" sz="1400" dirty="0"/>
          </a:p>
          <a:p>
            <a:pPr algn="l" marL="228600" indent="-228600">
              <a:lnSpc>
                <a:spcPct val="138000"/>
              </a:lnSpc>
              <a:spcBef>
                <a:spcPts val="1100"/>
              </a:spcBef>
              <a:buSzPct val="100000"/>
              <a:buChar char="•"/>
            </a:pPr>
            <a:r>
              <a:rPr lang="en-US" sz="1400" dirty="0">
                <a:solidFill>
                  <a:srgbClr val="E7E5E4"/>
                </a:solidFill>
                <a:latin typeface="Arial" pitchFamily="34" charset="0"/>
                <a:ea typeface="Arial" pitchFamily="34" charset="-122"/>
                <a:cs typeface="Arial" pitchFamily="34" charset="-120"/>
              </a:rPr>
              <a:t>Priority targets are both: serious harm, and open to pressure. Start there.</a:t>
            </a:r>
            <a:endParaRPr lang="en-US" sz="1400" dirty="0"/>
          </a:p>
          <a:p>
            <a:pPr algn="l" marL="228600" indent="-228600">
              <a:lnSpc>
                <a:spcPct val="138000"/>
              </a:lnSpc>
              <a:spcBef>
                <a:spcPts val="1100"/>
              </a:spcBef>
              <a:buSzPct val="100000"/>
              <a:buChar char="•"/>
            </a:pPr>
            <a:r>
              <a:rPr lang="en-US" sz="1400" dirty="0">
                <a:solidFill>
                  <a:srgbClr val="E7E5E4"/>
                </a:solidFill>
                <a:latin typeface="Arial" pitchFamily="34" charset="0"/>
                <a:ea typeface="Arial" pitchFamily="34" charset="-122"/>
                <a:cs typeface="Arial" pitchFamily="34" charset="-120"/>
              </a:rPr>
              <a:t>Every company's profile shows its scores, its evidence and four actions to take.</a:t>
            </a:r>
            <a:endParaRPr lang="en-US" sz="1400" dirty="0"/>
          </a:p>
        </p:txBody>
      </p:sp>
      <p:pic>
        <p:nvPicPr>
          <p:cNvPr id="6" name="Image 0" descr="The targeting matrix: severity of harm against vulnerability to pressure.">    </p:cNvPr>
          <p:cNvPicPr>
            <a:picLocks noChangeAspect="1"/>
          </p:cNvPicPr>
          <p:nvPr/>
        </p:nvPicPr>
        <p:blipFill>
          <a:blip r:embed="rId1"/>
          <a:stretch>
            <a:fillRect/>
          </a:stretch>
        </p:blipFill>
        <p:spPr>
          <a:xfrm>
            <a:off x="7061200" y="444500"/>
            <a:ext cx="4368800" cy="5461000"/>
          </a:xfrm>
          <a:prstGeom prst="rect">
            <a:avLst/>
          </a:prstGeom>
        </p:spPr>
      </p:pic>
      <p:sp>
        <p:nvSpPr>
          <p:cNvPr id="7" name="Shape 4"/>
          <p:cNvSpPr/>
          <p:nvPr/>
        </p:nvSpPr>
        <p:spPr>
          <a:xfrm>
            <a:off x="762000" y="6254750"/>
            <a:ext cx="10668000" cy="12700"/>
          </a:xfrm>
          <a:prstGeom prst="rect">
            <a:avLst/>
          </a:prstGeom>
          <a:solidFill>
            <a:srgbClr val="292524"/>
          </a:solidFill>
          <a:ln/>
        </p:spPr>
      </p:sp>
      <p:sp>
        <p:nvSpPr>
          <p:cNvPr id="8" name="Text 5"/>
          <p:cNvSpPr/>
          <p:nvPr/>
        </p:nvSpPr>
        <p:spPr>
          <a:xfrm>
            <a:off x="762000" y="6369050"/>
            <a:ext cx="6350000" cy="254000"/>
          </a:xfrm>
          <a:prstGeom prst="rect">
            <a:avLst/>
          </a:prstGeom>
          <a:noFill/>
          <a:ln/>
        </p:spPr>
        <p:txBody>
          <a:bodyPr wrap="square" lIns="0" tIns="0" rIns="0" bIns="0" rtlCol="0" anchor="t"/>
          <a:lstStyle/>
          <a:p>
            <a:pPr algn="l" indent="0" marL="0">
              <a:lnSpc>
                <a:spcPct val="125000"/>
              </a:lnSpc>
              <a:buNone/>
            </a:pPr>
            <a:r>
              <a:rPr lang="en-US" sz="1100" dirty="0">
                <a:solidFill>
                  <a:srgbClr val="78716C"/>
                </a:solidFill>
                <a:latin typeface="Arial" pitchFamily="34" charset="0"/>
                <a:ea typeface="Arial" pitchFamily="34" charset="-122"/>
                <a:cs typeface="Arial" pitchFamily="34" charset="-120"/>
              </a:rPr>
              <a:t>Part D · The targeted strategy   14 / 19</a:t>
            </a:r>
            <a:endParaRPr lang="en-US" sz="1100" dirty="0"/>
          </a:p>
        </p:txBody>
      </p:sp>
      <p:sp>
        <p:nvSpPr>
          <p:cNvPr id="9" name="Text 6"/>
          <p:cNvSpPr/>
          <p:nvPr/>
        </p:nvSpPr>
        <p:spPr>
          <a:xfrm>
            <a:off x="7620000" y="6350000"/>
            <a:ext cx="3810000" cy="243840"/>
          </a:xfrm>
          <a:prstGeom prst="rect">
            <a:avLst/>
          </a:prstGeom>
          <a:noFill/>
          <a:ln/>
        </p:spPr>
        <p:txBody>
          <a:bodyPr wrap="square" lIns="0" tIns="0" rIns="0" bIns="0" rtlCol="0" anchor="t"/>
          <a:lstStyle/>
          <a:p>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palestinian</a:t>
            </a:r>
            <a:pPr algn="r" indent="0" marL="0">
              <a:lnSpc>
                <a:spcPct val="125000"/>
              </a:lnSpc>
              <a:buNone/>
            </a:pPr>
            <a:r>
              <a:rPr lang="en-US" sz="1200" b="1" dirty="0">
                <a:solidFill>
                  <a:srgbClr val="EF4444"/>
                </a:solidFill>
                <a:latin typeface="Arial" pitchFamily="34" charset="0"/>
                <a:ea typeface="Arial" pitchFamily="34" charset="-122"/>
                <a:cs typeface="Arial" pitchFamily="34" charset="-120"/>
              </a:rPr>
              <a:t>genocide</a:t>
            </a:r>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.org</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762000" y="711200"/>
            <a:ext cx="508000" cy="50800"/>
          </a:xfrm>
          <a:prstGeom prst="ellipse">
            <a:avLst/>
          </a:prstGeom>
          <a:solidFill>
            <a:srgbClr val="EF4444"/>
          </a:solidFill>
          <a:ln/>
        </p:spPr>
      </p:sp>
      <p:sp>
        <p:nvSpPr>
          <p:cNvPr id="3" name="Text 1"/>
          <p:cNvSpPr/>
          <p:nvPr/>
        </p:nvSpPr>
        <p:spPr>
          <a:xfrm>
            <a:off x="1409700" y="609600"/>
            <a:ext cx="9525000" cy="254000"/>
          </a:xfrm>
          <a:prstGeom prst="rect">
            <a:avLst/>
          </a:prstGeom>
          <a:noFill/>
          <a:ln/>
        </p:spPr>
        <p:txBody>
          <a:bodyPr wrap="square" lIns="0" tIns="0" rIns="0" bIns="0" rtlCol="0" anchor="t"/>
          <a:lstStyle/>
          <a:p>
            <a:pPr algn="l" indent="0" marL="0">
              <a:lnSpc>
                <a:spcPct val="125000"/>
              </a:lnSpc>
              <a:buNone/>
            </a:pPr>
            <a:r>
              <a:rPr lang="en-US" sz="1400" b="1" spc="252" kern="0" dirty="0">
                <a:solidFill>
                  <a:srgbClr val="EF4444"/>
                </a:solidFill>
                <a:latin typeface="Arial" pitchFamily="34" charset="0"/>
                <a:ea typeface="Arial" pitchFamily="34" charset="-122"/>
                <a:cs typeface="Arial" pitchFamily="34" charset="-120"/>
              </a:rPr>
              <a:t>WHO CAN MOVE A CONTRACT</a:t>
            </a:r>
            <a:endParaRPr lang="en-US" sz="1400" dirty="0"/>
          </a:p>
        </p:txBody>
      </p:sp>
      <p:sp>
        <p:nvSpPr>
          <p:cNvPr id="4" name="Text 2"/>
          <p:cNvSpPr/>
          <p:nvPr/>
        </p:nvSpPr>
        <p:spPr>
          <a:xfrm>
            <a:off x="762000" y="952500"/>
            <a:ext cx="5854700" cy="1524000"/>
          </a:xfrm>
          <a:prstGeom prst="rect">
            <a:avLst/>
          </a:prstGeom>
          <a:noFill/>
          <a:ln/>
        </p:spPr>
        <p:txBody>
          <a:bodyPr wrap="square" lIns="0" tIns="0" rIns="0" bIns="0" rtlCol="0" anchor="b"/>
          <a:lstStyle/>
          <a:p>
            <a:pPr algn="l" indent="0" marL="0">
              <a:lnSpc>
                <a:spcPct val="108000"/>
              </a:lnSpc>
              <a:buNone/>
            </a:pPr>
            <a:r>
              <a:rPr lang="en-US" sz="3100" b="1" dirty="0">
                <a:solidFill>
                  <a:srgbClr val="FFFFFF"/>
                </a:solidFill>
                <a:latin typeface="Arial" pitchFamily="34" charset="0"/>
                <a:ea typeface="Arial" pitchFamily="34" charset="-122"/>
                <a:cs typeface="Arial" pitchFamily="34" charset="-120"/>
              </a:rPr>
              <a:t>Find your place on the map</a:t>
            </a:r>
            <a:endParaRPr lang="en-US" sz="3100" dirty="0"/>
          </a:p>
        </p:txBody>
      </p:sp>
      <p:sp>
        <p:nvSpPr>
          <p:cNvPr id="5" name="Text 3"/>
          <p:cNvSpPr/>
          <p:nvPr/>
        </p:nvSpPr>
        <p:spPr>
          <a:xfrm>
            <a:off x="762000" y="2794000"/>
            <a:ext cx="5854700" cy="3175000"/>
          </a:xfrm>
          <a:prstGeom prst="rect">
            <a:avLst/>
          </a:prstGeom>
          <a:noFill/>
          <a:ln/>
        </p:spPr>
        <p:txBody>
          <a:bodyPr wrap="square" lIns="0" tIns="0" rIns="0" bIns="0" rtlCol="0" anchor="t"/>
          <a:lstStyle/>
          <a:p>
            <a:pPr algn="l" marL="228600" indent="-228600">
              <a:lnSpc>
                <a:spcPct val="138000"/>
              </a:lnSpc>
              <a:buSzPct val="100000"/>
              <a:buChar char="•"/>
            </a:pPr>
            <a:r>
              <a:rPr lang="en-US" sz="1400" dirty="0">
                <a:solidFill>
                  <a:srgbClr val="E7E5E4"/>
                </a:solidFill>
                <a:latin typeface="Arial" pitchFamily="34" charset="0"/>
                <a:ea typeface="Arial" pitchFamily="34" charset="-122"/>
                <a:cs typeface="Arial" pitchFamily="34" charset="-120"/>
              </a:rPr>
              <a:t>Decide: procurement leads, boards, ministers and councils.</a:t>
            </a:r>
            <a:endParaRPr lang="en-US" sz="1400" dirty="0"/>
          </a:p>
          <a:p>
            <a:pPr algn="l" marL="228600" indent="-228600">
              <a:lnSpc>
                <a:spcPct val="138000"/>
              </a:lnSpc>
              <a:spcBef>
                <a:spcPts val="1100"/>
              </a:spcBef>
              <a:buSzPct val="100000"/>
              <a:buChar char="•"/>
            </a:pPr>
            <a:r>
              <a:rPr lang="en-US" sz="1400" dirty="0">
                <a:solidFill>
                  <a:srgbClr val="E7E5E4"/>
                </a:solidFill>
                <a:latin typeface="Arial" pitchFamily="34" charset="0"/>
                <a:ea typeface="Arial" pitchFamily="34" charset="-122"/>
                <a:cs typeface="Arial" pitchFamily="34" charset="-120"/>
              </a:rPr>
              <a:t>Fund: fund managers, pension trustees, insurers and banks.</a:t>
            </a:r>
            <a:endParaRPr lang="en-US" sz="1400" dirty="0"/>
          </a:p>
          <a:p>
            <a:pPr algn="l" marL="228600" indent="-228600">
              <a:lnSpc>
                <a:spcPct val="138000"/>
              </a:lnSpc>
              <a:spcBef>
                <a:spcPts val="1100"/>
              </a:spcBef>
              <a:buSzPct val="100000"/>
              <a:buChar char="•"/>
            </a:pPr>
            <a:r>
              <a:rPr lang="en-US" sz="1400" dirty="0">
                <a:solidFill>
                  <a:srgbClr val="E7E5E4"/>
                </a:solidFill>
                <a:latin typeface="Arial" pitchFamily="34" charset="0"/>
                <a:ea typeface="Arial" pitchFamily="34" charset="-122"/>
                <a:cs typeface="Arial" pitchFamily="34" charset="-120"/>
              </a:rPr>
              <a:t>Influence: employees, shareholders, pension members and unions.</a:t>
            </a:r>
            <a:endParaRPr lang="en-US" sz="1400" dirty="0"/>
          </a:p>
          <a:p>
            <a:pPr algn="l" marL="228600" indent="-228600">
              <a:lnSpc>
                <a:spcPct val="138000"/>
              </a:lnSpc>
              <a:spcBef>
                <a:spcPts val="1100"/>
              </a:spcBef>
              <a:buSzPct val="100000"/>
              <a:buChar char="•"/>
            </a:pPr>
            <a:r>
              <a:rPr lang="en-US" sz="1400" dirty="0">
                <a:solidFill>
                  <a:srgbClr val="E7E5E4"/>
                </a:solidFill>
                <a:latin typeface="Arial" pitchFamily="34" charset="0"/>
                <a:ea typeface="Arial" pitchFamily="34" charset="-122"/>
                <a:cs typeface="Arial" pitchFamily="34" charset="-120"/>
              </a:rPr>
              <a:t>Most of us are in at least one of these rings.</a:t>
            </a:r>
            <a:endParaRPr lang="en-US" sz="1400" dirty="0"/>
          </a:p>
        </p:txBody>
      </p:sp>
      <p:pic>
        <p:nvPicPr>
          <p:cNvPr id="6" name="Image 0" descr="The stakeholder map: decide, fund, influence.">    </p:cNvPr>
          <p:cNvPicPr>
            <a:picLocks noChangeAspect="1"/>
          </p:cNvPicPr>
          <p:nvPr/>
        </p:nvPicPr>
        <p:blipFill>
          <a:blip r:embed="rId1"/>
          <a:stretch>
            <a:fillRect/>
          </a:stretch>
        </p:blipFill>
        <p:spPr>
          <a:xfrm>
            <a:off x="7061200" y="444500"/>
            <a:ext cx="4368800" cy="5461000"/>
          </a:xfrm>
          <a:prstGeom prst="rect">
            <a:avLst/>
          </a:prstGeom>
        </p:spPr>
      </p:pic>
      <p:sp>
        <p:nvSpPr>
          <p:cNvPr id="7" name="Shape 4"/>
          <p:cNvSpPr/>
          <p:nvPr/>
        </p:nvSpPr>
        <p:spPr>
          <a:xfrm>
            <a:off x="762000" y="6254750"/>
            <a:ext cx="10668000" cy="12700"/>
          </a:xfrm>
          <a:prstGeom prst="rect">
            <a:avLst/>
          </a:prstGeom>
          <a:solidFill>
            <a:srgbClr val="292524"/>
          </a:solidFill>
          <a:ln/>
        </p:spPr>
      </p:sp>
      <p:sp>
        <p:nvSpPr>
          <p:cNvPr id="8" name="Text 5"/>
          <p:cNvSpPr/>
          <p:nvPr/>
        </p:nvSpPr>
        <p:spPr>
          <a:xfrm>
            <a:off x="762000" y="6369050"/>
            <a:ext cx="6350000" cy="254000"/>
          </a:xfrm>
          <a:prstGeom prst="rect">
            <a:avLst/>
          </a:prstGeom>
          <a:noFill/>
          <a:ln/>
        </p:spPr>
        <p:txBody>
          <a:bodyPr wrap="square" lIns="0" tIns="0" rIns="0" bIns="0" rtlCol="0" anchor="t"/>
          <a:lstStyle/>
          <a:p>
            <a:pPr algn="l" indent="0" marL="0">
              <a:lnSpc>
                <a:spcPct val="125000"/>
              </a:lnSpc>
              <a:buNone/>
            </a:pPr>
            <a:r>
              <a:rPr lang="en-US" sz="1100" dirty="0">
                <a:solidFill>
                  <a:srgbClr val="78716C"/>
                </a:solidFill>
                <a:latin typeface="Arial" pitchFamily="34" charset="0"/>
                <a:ea typeface="Arial" pitchFamily="34" charset="-122"/>
                <a:cs typeface="Arial" pitchFamily="34" charset="-120"/>
              </a:rPr>
              <a:t>Part D · The targeted strategy   15 / 19</a:t>
            </a:r>
            <a:endParaRPr lang="en-US" sz="1100" dirty="0"/>
          </a:p>
        </p:txBody>
      </p:sp>
      <p:sp>
        <p:nvSpPr>
          <p:cNvPr id="9" name="Text 6"/>
          <p:cNvSpPr/>
          <p:nvPr/>
        </p:nvSpPr>
        <p:spPr>
          <a:xfrm>
            <a:off x="7620000" y="6350000"/>
            <a:ext cx="3810000" cy="243840"/>
          </a:xfrm>
          <a:prstGeom prst="rect">
            <a:avLst/>
          </a:prstGeom>
          <a:noFill/>
          <a:ln/>
        </p:spPr>
        <p:txBody>
          <a:bodyPr wrap="square" lIns="0" tIns="0" rIns="0" bIns="0" rtlCol="0" anchor="t"/>
          <a:lstStyle/>
          <a:p>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palestinian</a:t>
            </a:r>
            <a:pPr algn="r" indent="0" marL="0">
              <a:lnSpc>
                <a:spcPct val="125000"/>
              </a:lnSpc>
              <a:buNone/>
            </a:pPr>
            <a:r>
              <a:rPr lang="en-US" sz="1200" b="1" dirty="0">
                <a:solidFill>
                  <a:srgbClr val="EF4444"/>
                </a:solidFill>
                <a:latin typeface="Arial" pitchFamily="34" charset="0"/>
                <a:ea typeface="Arial" pitchFamily="34" charset="-122"/>
                <a:cs typeface="Arial" pitchFamily="34" charset="-120"/>
              </a:rPr>
              <a:t>genocide</a:t>
            </a:r>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.org</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762000" y="711200"/>
            <a:ext cx="508000" cy="50800"/>
          </a:xfrm>
          <a:prstGeom prst="ellipse">
            <a:avLst/>
          </a:prstGeom>
          <a:solidFill>
            <a:srgbClr val="EF4444"/>
          </a:solidFill>
          <a:ln/>
        </p:spPr>
      </p:sp>
      <p:sp>
        <p:nvSpPr>
          <p:cNvPr id="3" name="Text 1"/>
          <p:cNvSpPr/>
          <p:nvPr/>
        </p:nvSpPr>
        <p:spPr>
          <a:xfrm>
            <a:off x="1409700" y="609600"/>
            <a:ext cx="9525000" cy="254000"/>
          </a:xfrm>
          <a:prstGeom prst="rect">
            <a:avLst/>
          </a:prstGeom>
          <a:noFill/>
          <a:ln/>
        </p:spPr>
        <p:txBody>
          <a:bodyPr wrap="square" lIns="0" tIns="0" rIns="0" bIns="0" rtlCol="0" anchor="t"/>
          <a:lstStyle/>
          <a:p>
            <a:pPr algn="l" indent="0" marL="0">
              <a:lnSpc>
                <a:spcPct val="125000"/>
              </a:lnSpc>
              <a:buNone/>
            </a:pPr>
            <a:r>
              <a:rPr lang="en-US" sz="1400" b="1" spc="252" kern="0" dirty="0">
                <a:solidFill>
                  <a:srgbClr val="EF4444"/>
                </a:solidFill>
                <a:latin typeface="Arial" pitchFamily="34" charset="0"/>
                <a:ea typeface="Arial" pitchFamily="34" charset="-122"/>
                <a:cs typeface="Arial" pitchFamily="34" charset="-120"/>
              </a:rPr>
              <a:t>IT WORKS</a:t>
            </a:r>
            <a:endParaRPr lang="en-US" sz="1400" dirty="0"/>
          </a:p>
        </p:txBody>
      </p:sp>
      <p:sp>
        <p:nvSpPr>
          <p:cNvPr id="4" name="Text 2"/>
          <p:cNvSpPr/>
          <p:nvPr/>
        </p:nvSpPr>
        <p:spPr>
          <a:xfrm>
            <a:off x="762000" y="952500"/>
            <a:ext cx="10668000" cy="698500"/>
          </a:xfrm>
          <a:prstGeom prst="rect">
            <a:avLst/>
          </a:prstGeom>
          <a:noFill/>
          <a:ln/>
        </p:spPr>
        <p:txBody>
          <a:bodyPr wrap="square" lIns="0" tIns="0" rIns="0" bIns="0" rtlCol="0" anchor="t"/>
          <a:lstStyle/>
          <a:p>
            <a:pPr algn="l" indent="0" marL="0">
              <a:lnSpc>
                <a:spcPct val="105000"/>
              </a:lnSpc>
              <a:buNone/>
            </a:pPr>
            <a:r>
              <a:rPr lang="en-US" sz="3800" b="1" dirty="0">
                <a:solidFill>
                  <a:srgbClr val="FFFFFF"/>
                </a:solidFill>
                <a:latin typeface="Arial" pitchFamily="34" charset="0"/>
                <a:ea typeface="Arial" pitchFamily="34" charset="-122"/>
                <a:cs typeface="Arial" pitchFamily="34" charset="-120"/>
              </a:rPr>
              <a:t>Institutions are already moving</a:t>
            </a:r>
            <a:endParaRPr lang="en-US" sz="3800" dirty="0"/>
          </a:p>
        </p:txBody>
      </p:sp>
      <p:sp>
        <p:nvSpPr>
          <p:cNvPr id="5" name="Shape 3"/>
          <p:cNvSpPr/>
          <p:nvPr/>
        </p:nvSpPr>
        <p:spPr>
          <a:xfrm>
            <a:off x="762000" y="1968500"/>
            <a:ext cx="5245100" cy="1752600"/>
          </a:xfrm>
          <a:prstGeom prst="roundRect">
            <a:avLst>
              <a:gd name="adj" fmla="val 3403"/>
            </a:avLst>
          </a:prstGeom>
          <a:solidFill>
            <a:srgbClr val="1C1917"/>
          </a:solidFill>
          <a:ln/>
        </p:spPr>
      </p:sp>
      <p:sp>
        <p:nvSpPr>
          <p:cNvPr id="6" name="Shape 4"/>
          <p:cNvSpPr/>
          <p:nvPr/>
        </p:nvSpPr>
        <p:spPr>
          <a:xfrm>
            <a:off x="762000" y="1968500"/>
            <a:ext cx="5245100" cy="50800"/>
          </a:xfrm>
          <a:prstGeom prst="rect">
            <a:avLst/>
          </a:prstGeom>
          <a:solidFill>
            <a:srgbClr val="EF4444"/>
          </a:solidFill>
          <a:ln/>
        </p:spPr>
      </p:sp>
      <p:sp>
        <p:nvSpPr>
          <p:cNvPr id="7" name="Text 5"/>
          <p:cNvSpPr/>
          <p:nvPr/>
        </p:nvSpPr>
        <p:spPr>
          <a:xfrm>
            <a:off x="952500" y="2184400"/>
            <a:ext cx="4864100" cy="284480"/>
          </a:xfrm>
          <a:prstGeom prst="rect">
            <a:avLst/>
          </a:prstGeom>
          <a:noFill/>
          <a:ln/>
        </p:spPr>
        <p:txBody>
          <a:bodyPr wrap="square" lIns="0" tIns="0" rIns="0" bIns="0" rtlCol="0" anchor="t"/>
          <a:lstStyle/>
          <a:p>
            <a:pPr algn="l" indent="0" marL="0">
              <a:lnSpc>
                <a:spcPct val="115000"/>
              </a:lnSpc>
              <a:buNone/>
            </a:pPr>
            <a:r>
              <a:rPr lang="en-US" sz="1700" b="1" dirty="0">
                <a:solidFill>
                  <a:srgbClr val="FFFFFF"/>
                </a:solidFill>
                <a:latin typeface="Arial" pitchFamily="34" charset="0"/>
                <a:ea typeface="Arial" pitchFamily="34" charset="-122"/>
                <a:cs typeface="Arial" pitchFamily="34" charset="-120"/>
              </a:rPr>
              <a:t>August 2025</a:t>
            </a:r>
            <a:endParaRPr lang="en-US" sz="1700" dirty="0"/>
          </a:p>
        </p:txBody>
      </p:sp>
      <p:sp>
        <p:nvSpPr>
          <p:cNvPr id="8" name="Text 6"/>
          <p:cNvSpPr/>
          <p:nvPr/>
        </p:nvSpPr>
        <p:spPr>
          <a:xfrm>
            <a:off x="952500" y="2532380"/>
            <a:ext cx="4864100" cy="1023620"/>
          </a:xfrm>
          <a:prstGeom prst="rect">
            <a:avLst/>
          </a:prstGeom>
          <a:noFill/>
          <a:ln/>
        </p:spPr>
        <p:txBody>
          <a:bodyPr wrap="square" lIns="0" tIns="0" rIns="0" bIns="0" rtlCol="0" anchor="t"/>
          <a:lstStyle/>
          <a:p>
            <a:pPr algn="l" indent="0" marL="0">
              <a:lnSpc>
                <a:spcPct val="140000"/>
              </a:lnSpc>
              <a:buNone/>
            </a:pPr>
            <a:r>
              <a:rPr lang="en-US" sz="1400" dirty="0">
                <a:solidFill>
                  <a:srgbClr val="D6D3D1"/>
                </a:solidFill>
                <a:latin typeface="Arial" pitchFamily="34" charset="0"/>
                <a:ea typeface="Arial" pitchFamily="34" charset="-122"/>
                <a:cs typeface="Arial" pitchFamily="34" charset="-120"/>
              </a:rPr>
              <a:t>Norway's Government Pension Fund Global excluded Caterpillar and five Israeli banks.</a:t>
            </a:r>
            <a:endParaRPr lang="en-US" sz="1400" dirty="0"/>
          </a:p>
        </p:txBody>
      </p:sp>
      <p:sp>
        <p:nvSpPr>
          <p:cNvPr id="9" name="Shape 7"/>
          <p:cNvSpPr/>
          <p:nvPr/>
        </p:nvSpPr>
        <p:spPr>
          <a:xfrm>
            <a:off x="6184900" y="1968500"/>
            <a:ext cx="5245100" cy="1752600"/>
          </a:xfrm>
          <a:prstGeom prst="roundRect">
            <a:avLst>
              <a:gd name="adj" fmla="val 3403"/>
            </a:avLst>
          </a:prstGeom>
          <a:solidFill>
            <a:srgbClr val="1C1917"/>
          </a:solidFill>
          <a:ln/>
        </p:spPr>
      </p:sp>
      <p:sp>
        <p:nvSpPr>
          <p:cNvPr id="10" name="Shape 8"/>
          <p:cNvSpPr/>
          <p:nvPr/>
        </p:nvSpPr>
        <p:spPr>
          <a:xfrm>
            <a:off x="6184900" y="1968500"/>
            <a:ext cx="5245100" cy="50800"/>
          </a:xfrm>
          <a:prstGeom prst="rect">
            <a:avLst/>
          </a:prstGeom>
          <a:solidFill>
            <a:srgbClr val="EF4444"/>
          </a:solidFill>
          <a:ln/>
        </p:spPr>
      </p:sp>
      <p:sp>
        <p:nvSpPr>
          <p:cNvPr id="11" name="Text 9"/>
          <p:cNvSpPr/>
          <p:nvPr/>
        </p:nvSpPr>
        <p:spPr>
          <a:xfrm>
            <a:off x="6375400" y="2184400"/>
            <a:ext cx="4864100" cy="284480"/>
          </a:xfrm>
          <a:prstGeom prst="rect">
            <a:avLst/>
          </a:prstGeom>
          <a:noFill/>
          <a:ln/>
        </p:spPr>
        <p:txBody>
          <a:bodyPr wrap="square" lIns="0" tIns="0" rIns="0" bIns="0" rtlCol="0" anchor="t"/>
          <a:lstStyle/>
          <a:p>
            <a:pPr algn="l" indent="0" marL="0">
              <a:lnSpc>
                <a:spcPct val="115000"/>
              </a:lnSpc>
              <a:buNone/>
            </a:pPr>
            <a:r>
              <a:rPr lang="en-US" sz="1700" b="1" dirty="0">
                <a:solidFill>
                  <a:srgbClr val="FFFFFF"/>
                </a:solidFill>
                <a:latin typeface="Arial" pitchFamily="34" charset="0"/>
                <a:ea typeface="Arial" pitchFamily="34" charset="-122"/>
                <a:cs typeface="Arial" pitchFamily="34" charset="-120"/>
              </a:rPr>
              <a:t>September 2025</a:t>
            </a:r>
            <a:endParaRPr lang="en-US" sz="1700" dirty="0"/>
          </a:p>
        </p:txBody>
      </p:sp>
      <p:sp>
        <p:nvSpPr>
          <p:cNvPr id="12" name="Text 10"/>
          <p:cNvSpPr/>
          <p:nvPr/>
        </p:nvSpPr>
        <p:spPr>
          <a:xfrm>
            <a:off x="6375400" y="2532380"/>
            <a:ext cx="4864100" cy="1023620"/>
          </a:xfrm>
          <a:prstGeom prst="rect">
            <a:avLst/>
          </a:prstGeom>
          <a:noFill/>
          <a:ln/>
        </p:spPr>
        <p:txBody>
          <a:bodyPr wrap="square" lIns="0" tIns="0" rIns="0" bIns="0" rtlCol="0" anchor="t"/>
          <a:lstStyle/>
          <a:p>
            <a:pPr algn="l" indent="0" marL="0">
              <a:lnSpc>
                <a:spcPct val="140000"/>
              </a:lnSpc>
              <a:buNone/>
            </a:pPr>
            <a:r>
              <a:rPr lang="en-US" sz="1400" dirty="0">
                <a:solidFill>
                  <a:srgbClr val="D6D3D1"/>
                </a:solidFill>
                <a:latin typeface="Arial" pitchFamily="34" charset="0"/>
                <a:ea typeface="Arial" pitchFamily="34" charset="-122"/>
                <a:cs typeface="Arial" pitchFamily="34" charset="-120"/>
              </a:rPr>
              <a:t>Microsoft disabled the cloud services Israeli military intelligence used to store intercepted Palestinian phone calls.</a:t>
            </a:r>
            <a:endParaRPr lang="en-US" sz="1400" dirty="0"/>
          </a:p>
        </p:txBody>
      </p:sp>
      <p:sp>
        <p:nvSpPr>
          <p:cNvPr id="13" name="Shape 11"/>
          <p:cNvSpPr/>
          <p:nvPr/>
        </p:nvSpPr>
        <p:spPr>
          <a:xfrm>
            <a:off x="762000" y="3898900"/>
            <a:ext cx="5245100" cy="1752600"/>
          </a:xfrm>
          <a:prstGeom prst="roundRect">
            <a:avLst>
              <a:gd name="adj" fmla="val 3403"/>
            </a:avLst>
          </a:prstGeom>
          <a:solidFill>
            <a:srgbClr val="1C1917"/>
          </a:solidFill>
          <a:ln/>
        </p:spPr>
      </p:sp>
      <p:sp>
        <p:nvSpPr>
          <p:cNvPr id="14" name="Shape 12"/>
          <p:cNvSpPr/>
          <p:nvPr/>
        </p:nvSpPr>
        <p:spPr>
          <a:xfrm>
            <a:off x="762000" y="3898900"/>
            <a:ext cx="5245100" cy="50800"/>
          </a:xfrm>
          <a:prstGeom prst="rect">
            <a:avLst/>
          </a:prstGeom>
          <a:solidFill>
            <a:srgbClr val="EF4444"/>
          </a:solidFill>
          <a:ln/>
        </p:spPr>
      </p:sp>
      <p:sp>
        <p:nvSpPr>
          <p:cNvPr id="15" name="Text 13"/>
          <p:cNvSpPr/>
          <p:nvPr/>
        </p:nvSpPr>
        <p:spPr>
          <a:xfrm>
            <a:off x="952500" y="4114800"/>
            <a:ext cx="4864100" cy="284480"/>
          </a:xfrm>
          <a:prstGeom prst="rect">
            <a:avLst/>
          </a:prstGeom>
          <a:noFill/>
          <a:ln/>
        </p:spPr>
        <p:txBody>
          <a:bodyPr wrap="square" lIns="0" tIns="0" rIns="0" bIns="0" rtlCol="0" anchor="t"/>
          <a:lstStyle/>
          <a:p>
            <a:pPr algn="l" indent="0" marL="0">
              <a:lnSpc>
                <a:spcPct val="115000"/>
              </a:lnSpc>
              <a:buNone/>
            </a:pPr>
            <a:r>
              <a:rPr lang="en-US" sz="1700" b="1" dirty="0">
                <a:solidFill>
                  <a:srgbClr val="FFFFFF"/>
                </a:solidFill>
                <a:latin typeface="Arial" pitchFamily="34" charset="0"/>
                <a:ea typeface="Arial" pitchFamily="34" charset="-122"/>
                <a:cs typeface="Arial" pitchFamily="34" charset="-120"/>
              </a:rPr>
              <a:t>November 2025</a:t>
            </a:r>
            <a:endParaRPr lang="en-US" sz="1700" dirty="0"/>
          </a:p>
        </p:txBody>
      </p:sp>
      <p:sp>
        <p:nvSpPr>
          <p:cNvPr id="16" name="Text 14"/>
          <p:cNvSpPr/>
          <p:nvPr/>
        </p:nvSpPr>
        <p:spPr>
          <a:xfrm>
            <a:off x="952500" y="4462780"/>
            <a:ext cx="4864100" cy="1023620"/>
          </a:xfrm>
          <a:prstGeom prst="rect">
            <a:avLst/>
          </a:prstGeom>
          <a:noFill/>
          <a:ln/>
        </p:spPr>
        <p:txBody>
          <a:bodyPr wrap="square" lIns="0" tIns="0" rIns="0" bIns="0" rtlCol="0" anchor="t"/>
          <a:lstStyle/>
          <a:p>
            <a:pPr algn="l" indent="0" marL="0">
              <a:lnSpc>
                <a:spcPct val="140000"/>
              </a:lnSpc>
              <a:buNone/>
            </a:pPr>
            <a:r>
              <a:rPr lang="en-US" sz="1400" dirty="0">
                <a:solidFill>
                  <a:srgbClr val="D6D3D1"/>
                </a:solidFill>
                <a:latin typeface="Arial" pitchFamily="34" charset="0"/>
                <a:ea typeface="Arial" pitchFamily="34" charset="-122"/>
                <a:cs typeface="Arial" pitchFamily="34" charset="-120"/>
              </a:rPr>
              <a:t>Allianz ended general insurance cover for Elbit Systems.</a:t>
            </a:r>
            <a:endParaRPr lang="en-US" sz="1400" dirty="0"/>
          </a:p>
        </p:txBody>
      </p:sp>
      <p:sp>
        <p:nvSpPr>
          <p:cNvPr id="17" name="Shape 15"/>
          <p:cNvSpPr/>
          <p:nvPr/>
        </p:nvSpPr>
        <p:spPr>
          <a:xfrm>
            <a:off x="6184900" y="3898900"/>
            <a:ext cx="5245100" cy="1752600"/>
          </a:xfrm>
          <a:prstGeom prst="roundRect">
            <a:avLst>
              <a:gd name="adj" fmla="val 3403"/>
            </a:avLst>
          </a:prstGeom>
          <a:solidFill>
            <a:srgbClr val="1C1917"/>
          </a:solidFill>
          <a:ln/>
        </p:spPr>
      </p:sp>
      <p:sp>
        <p:nvSpPr>
          <p:cNvPr id="18" name="Shape 16"/>
          <p:cNvSpPr/>
          <p:nvPr/>
        </p:nvSpPr>
        <p:spPr>
          <a:xfrm>
            <a:off x="6184900" y="3898900"/>
            <a:ext cx="5245100" cy="50800"/>
          </a:xfrm>
          <a:prstGeom prst="rect">
            <a:avLst/>
          </a:prstGeom>
          <a:solidFill>
            <a:srgbClr val="EF4444"/>
          </a:solidFill>
          <a:ln/>
        </p:spPr>
      </p:sp>
      <p:sp>
        <p:nvSpPr>
          <p:cNvPr id="19" name="Text 17"/>
          <p:cNvSpPr/>
          <p:nvPr/>
        </p:nvSpPr>
        <p:spPr>
          <a:xfrm>
            <a:off x="6375400" y="4114800"/>
            <a:ext cx="4864100" cy="284480"/>
          </a:xfrm>
          <a:prstGeom prst="rect">
            <a:avLst/>
          </a:prstGeom>
          <a:noFill/>
          <a:ln/>
        </p:spPr>
        <p:txBody>
          <a:bodyPr wrap="square" lIns="0" tIns="0" rIns="0" bIns="0" rtlCol="0" anchor="t"/>
          <a:lstStyle/>
          <a:p>
            <a:pPr algn="l" indent="0" marL="0">
              <a:lnSpc>
                <a:spcPct val="115000"/>
              </a:lnSpc>
              <a:buNone/>
            </a:pPr>
            <a:r>
              <a:rPr lang="en-US" sz="1700" b="1" dirty="0">
                <a:solidFill>
                  <a:srgbClr val="FFFFFF"/>
                </a:solidFill>
                <a:latin typeface="Arial" pitchFamily="34" charset="0"/>
                <a:ea typeface="Arial" pitchFamily="34" charset="-122"/>
                <a:cs typeface="Arial" pitchFamily="34" charset="-120"/>
              </a:rPr>
              <a:t>March 2026</a:t>
            </a:r>
            <a:endParaRPr lang="en-US" sz="1700" dirty="0"/>
          </a:p>
        </p:txBody>
      </p:sp>
      <p:sp>
        <p:nvSpPr>
          <p:cNvPr id="20" name="Text 18"/>
          <p:cNvSpPr/>
          <p:nvPr/>
        </p:nvSpPr>
        <p:spPr>
          <a:xfrm>
            <a:off x="6375400" y="4462780"/>
            <a:ext cx="4864100" cy="1023620"/>
          </a:xfrm>
          <a:prstGeom prst="rect">
            <a:avLst/>
          </a:prstGeom>
          <a:noFill/>
          <a:ln/>
        </p:spPr>
        <p:txBody>
          <a:bodyPr wrap="square" lIns="0" tIns="0" rIns="0" bIns="0" rtlCol="0" anchor="t"/>
          <a:lstStyle/>
          <a:p>
            <a:pPr algn="l" indent="0" marL="0">
              <a:lnSpc>
                <a:spcPct val="140000"/>
              </a:lnSpc>
              <a:buNone/>
            </a:pPr>
            <a:r>
              <a:rPr lang="en-US" sz="1400" dirty="0">
                <a:solidFill>
                  <a:srgbClr val="D6D3D1"/>
                </a:solidFill>
                <a:latin typeface="Arial" pitchFamily="34" charset="0"/>
                <a:ea typeface="Arial" pitchFamily="34" charset="-122"/>
                <a:cs typeface="Arial" pitchFamily="34" charset="-120"/>
              </a:rPr>
              <a:t>New York City's public hospital system decided not to renew its Palantir contract.</a:t>
            </a:r>
            <a:endParaRPr lang="en-US" sz="1400" dirty="0"/>
          </a:p>
        </p:txBody>
      </p:sp>
      <p:sp>
        <p:nvSpPr>
          <p:cNvPr id="21" name="Text 19"/>
          <p:cNvSpPr/>
          <p:nvPr/>
        </p:nvSpPr>
        <p:spPr>
          <a:xfrm>
            <a:off x="762000" y="5816600"/>
            <a:ext cx="10668000" cy="317500"/>
          </a:xfrm>
          <a:prstGeom prst="rect">
            <a:avLst/>
          </a:prstGeom>
          <a:noFill/>
          <a:ln/>
        </p:spPr>
        <p:txBody>
          <a:bodyPr wrap="square" lIns="0" tIns="0" rIns="0" bIns="0" rtlCol="0" anchor="t"/>
          <a:lstStyle/>
          <a:p>
            <a:pPr algn="l" indent="0" marL="0">
              <a:lnSpc>
                <a:spcPct val="125000"/>
              </a:lnSpc>
              <a:buNone/>
            </a:pPr>
            <a:r>
              <a:rPr lang="en-US" sz="1500" b="1" dirty="0">
                <a:solidFill>
                  <a:srgbClr val="D6D3D1"/>
                </a:solidFill>
                <a:latin typeface="Arial" pitchFamily="34" charset="0"/>
                <a:ea typeface="Arial" pitchFamily="34" charset="-122"/>
                <a:cs typeface="Arial" pitchFamily="34" charset="-120"/>
              </a:rPr>
              <a:t>Each was a decision one institution took. Yours can take one too.</a:t>
            </a:r>
            <a:endParaRPr lang="en-US" sz="1500" dirty="0"/>
          </a:p>
        </p:txBody>
      </p:sp>
      <p:sp>
        <p:nvSpPr>
          <p:cNvPr id="22" name="Shape 20"/>
          <p:cNvSpPr/>
          <p:nvPr/>
        </p:nvSpPr>
        <p:spPr>
          <a:xfrm>
            <a:off x="762000" y="6254750"/>
            <a:ext cx="10668000" cy="12700"/>
          </a:xfrm>
          <a:prstGeom prst="rect">
            <a:avLst/>
          </a:prstGeom>
          <a:solidFill>
            <a:srgbClr val="292524"/>
          </a:solidFill>
          <a:ln/>
        </p:spPr>
      </p:sp>
      <p:sp>
        <p:nvSpPr>
          <p:cNvPr id="23" name="Text 21"/>
          <p:cNvSpPr/>
          <p:nvPr/>
        </p:nvSpPr>
        <p:spPr>
          <a:xfrm>
            <a:off x="762000" y="6369050"/>
            <a:ext cx="6350000" cy="254000"/>
          </a:xfrm>
          <a:prstGeom prst="rect">
            <a:avLst/>
          </a:prstGeom>
          <a:noFill/>
          <a:ln/>
        </p:spPr>
        <p:txBody>
          <a:bodyPr wrap="square" lIns="0" tIns="0" rIns="0" bIns="0" rtlCol="0" anchor="t"/>
          <a:lstStyle/>
          <a:p>
            <a:pPr algn="l" indent="0" marL="0">
              <a:lnSpc>
                <a:spcPct val="125000"/>
              </a:lnSpc>
              <a:buNone/>
            </a:pPr>
            <a:r>
              <a:rPr lang="en-US" sz="1100" dirty="0">
                <a:solidFill>
                  <a:srgbClr val="78716C"/>
                </a:solidFill>
                <a:latin typeface="Arial" pitchFamily="34" charset="0"/>
                <a:ea typeface="Arial" pitchFamily="34" charset="-122"/>
                <a:cs typeface="Arial" pitchFamily="34" charset="-120"/>
              </a:rPr>
              <a:t>Part D · The targeted strategy   16 / 19</a:t>
            </a:r>
            <a:endParaRPr lang="en-US" sz="1100" dirty="0"/>
          </a:p>
        </p:txBody>
      </p:sp>
      <p:sp>
        <p:nvSpPr>
          <p:cNvPr id="24" name="Text 22"/>
          <p:cNvSpPr/>
          <p:nvPr/>
        </p:nvSpPr>
        <p:spPr>
          <a:xfrm>
            <a:off x="7620000" y="6350000"/>
            <a:ext cx="3810000" cy="243840"/>
          </a:xfrm>
          <a:prstGeom prst="rect">
            <a:avLst/>
          </a:prstGeom>
          <a:noFill/>
          <a:ln/>
        </p:spPr>
        <p:txBody>
          <a:bodyPr wrap="square" lIns="0" tIns="0" rIns="0" bIns="0" rtlCol="0" anchor="t"/>
          <a:lstStyle/>
          <a:p>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palestinian</a:t>
            </a:r>
            <a:pPr algn="r" indent="0" marL="0">
              <a:lnSpc>
                <a:spcPct val="125000"/>
              </a:lnSpc>
              <a:buNone/>
            </a:pPr>
            <a:r>
              <a:rPr lang="en-US" sz="1200" b="1" dirty="0">
                <a:solidFill>
                  <a:srgbClr val="EF4444"/>
                </a:solidFill>
                <a:latin typeface="Arial" pitchFamily="34" charset="0"/>
                <a:ea typeface="Arial" pitchFamily="34" charset="-122"/>
                <a:cs typeface="Arial" pitchFamily="34" charset="-120"/>
              </a:rPr>
              <a:t>genocide</a:t>
            </a:r>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.org</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762000" y="711200"/>
            <a:ext cx="508000" cy="50800"/>
          </a:xfrm>
          <a:prstGeom prst="ellipse">
            <a:avLst/>
          </a:prstGeom>
          <a:solidFill>
            <a:srgbClr val="EF4444"/>
          </a:solidFill>
          <a:ln/>
        </p:spPr>
      </p:sp>
      <p:sp>
        <p:nvSpPr>
          <p:cNvPr id="3" name="Text 1"/>
          <p:cNvSpPr/>
          <p:nvPr/>
        </p:nvSpPr>
        <p:spPr>
          <a:xfrm>
            <a:off x="1409700" y="609600"/>
            <a:ext cx="9525000" cy="254000"/>
          </a:xfrm>
          <a:prstGeom prst="rect">
            <a:avLst/>
          </a:prstGeom>
          <a:noFill/>
          <a:ln/>
        </p:spPr>
        <p:txBody>
          <a:bodyPr wrap="square" lIns="0" tIns="0" rIns="0" bIns="0" rtlCol="0" anchor="t"/>
          <a:lstStyle/>
          <a:p>
            <a:pPr algn="l" indent="0" marL="0">
              <a:lnSpc>
                <a:spcPct val="125000"/>
              </a:lnSpc>
              <a:buNone/>
            </a:pPr>
            <a:r>
              <a:rPr lang="en-US" sz="1400" b="1" spc="252" kern="0" dirty="0">
                <a:solidFill>
                  <a:srgbClr val="EF4444"/>
                </a:solidFill>
                <a:latin typeface="Arial" pitchFamily="34" charset="0"/>
                <a:ea typeface="Arial" pitchFamily="34" charset="-122"/>
                <a:cs typeface="Arial" pitchFamily="34" charset="-120"/>
              </a:rPr>
              <a:t>OUR CAMPAIGN</a:t>
            </a:r>
            <a:endParaRPr lang="en-US" sz="1400" dirty="0"/>
          </a:p>
        </p:txBody>
      </p:sp>
      <p:sp>
        <p:nvSpPr>
          <p:cNvPr id="4" name="Text 2"/>
          <p:cNvSpPr/>
          <p:nvPr/>
        </p:nvSpPr>
        <p:spPr>
          <a:xfrm>
            <a:off x="762000" y="952500"/>
            <a:ext cx="10668000" cy="698500"/>
          </a:xfrm>
          <a:prstGeom prst="rect">
            <a:avLst/>
          </a:prstGeom>
          <a:noFill/>
          <a:ln/>
        </p:spPr>
        <p:txBody>
          <a:bodyPr wrap="square" lIns="0" tIns="0" rIns="0" bIns="0" rtlCol="0" anchor="t"/>
          <a:lstStyle/>
          <a:p>
            <a:pPr algn="l" indent="0" marL="0">
              <a:lnSpc>
                <a:spcPct val="105000"/>
              </a:lnSpc>
              <a:buNone/>
            </a:pPr>
            <a:r>
              <a:rPr lang="en-US" sz="3800" b="1" dirty="0">
                <a:solidFill>
                  <a:srgbClr val="FFFFFF"/>
                </a:solidFill>
                <a:latin typeface="Arial" pitchFamily="34" charset="0"/>
                <a:ea typeface="Arial" pitchFamily="34" charset="-122"/>
                <a:cs typeface="Arial" pitchFamily="34" charset="-120"/>
              </a:rPr>
              <a:t>Our target: [Company name]</a:t>
            </a:r>
            <a:endParaRPr lang="en-US" sz="3800" dirty="0"/>
          </a:p>
        </p:txBody>
      </p:sp>
      <p:sp>
        <p:nvSpPr>
          <p:cNvPr id="5" name="Shape 3"/>
          <p:cNvSpPr/>
          <p:nvPr/>
        </p:nvSpPr>
        <p:spPr>
          <a:xfrm>
            <a:off x="762000" y="1968500"/>
            <a:ext cx="5245100" cy="1943100"/>
          </a:xfrm>
          <a:prstGeom prst="roundRect">
            <a:avLst>
              <a:gd name="adj" fmla="val 2768"/>
            </a:avLst>
          </a:prstGeom>
          <a:solidFill>
            <a:srgbClr val="1C1917"/>
          </a:solidFill>
          <a:ln/>
        </p:spPr>
      </p:sp>
      <p:sp>
        <p:nvSpPr>
          <p:cNvPr id="6" name="Shape 4"/>
          <p:cNvSpPr/>
          <p:nvPr/>
        </p:nvSpPr>
        <p:spPr>
          <a:xfrm>
            <a:off x="762000" y="1968500"/>
            <a:ext cx="5245100" cy="50800"/>
          </a:xfrm>
          <a:prstGeom prst="rect">
            <a:avLst/>
          </a:prstGeom>
          <a:solidFill>
            <a:srgbClr val="EF4444"/>
          </a:solidFill>
          <a:ln/>
        </p:spPr>
      </p:sp>
      <p:sp>
        <p:nvSpPr>
          <p:cNvPr id="7" name="Shape 5"/>
          <p:cNvSpPr/>
          <p:nvPr/>
        </p:nvSpPr>
        <p:spPr>
          <a:xfrm>
            <a:off x="952500" y="2184400"/>
            <a:ext cx="381000" cy="381000"/>
          </a:xfrm>
          <a:prstGeom prst="roundRect">
            <a:avLst>
              <a:gd name="adj" fmla="val 56000"/>
            </a:avLst>
          </a:prstGeom>
          <a:solidFill>
            <a:srgbClr val="EF4444"/>
          </a:solidFill>
          <a:ln/>
        </p:spPr>
      </p:sp>
      <p:sp>
        <p:nvSpPr>
          <p:cNvPr id="8" name="Text 6"/>
          <p:cNvSpPr/>
          <p:nvPr/>
        </p:nvSpPr>
        <p:spPr>
          <a:xfrm>
            <a:off x="952500" y="2184400"/>
            <a:ext cx="381000" cy="381000"/>
          </a:xfrm>
          <a:prstGeom prst="rect">
            <a:avLst/>
          </a:prstGeom>
          <a:noFill/>
          <a:ln/>
        </p:spPr>
        <p:txBody>
          <a:bodyPr wrap="square" lIns="0" tIns="0" rIns="0" bIns="0" rtlCol="0" anchor="ctr"/>
          <a:lstStyle/>
          <a:p>
            <a:pPr algn="ctr" indent="0" marL="0">
              <a:lnSpc>
                <a:spcPct val="100000"/>
              </a:lnSpc>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9" name="Text 7"/>
          <p:cNvSpPr/>
          <p:nvPr/>
        </p:nvSpPr>
        <p:spPr>
          <a:xfrm>
            <a:off x="952500" y="2717800"/>
            <a:ext cx="4864100" cy="284480"/>
          </a:xfrm>
          <a:prstGeom prst="rect">
            <a:avLst/>
          </a:prstGeom>
          <a:noFill/>
          <a:ln/>
        </p:spPr>
        <p:txBody>
          <a:bodyPr wrap="square" lIns="0" tIns="0" rIns="0" bIns="0" rtlCol="0" anchor="t"/>
          <a:lstStyle/>
          <a:p>
            <a:pPr algn="l" indent="0" marL="0">
              <a:lnSpc>
                <a:spcPct val="115000"/>
              </a:lnSpc>
              <a:buNone/>
            </a:pPr>
            <a:r>
              <a:rPr lang="en-US" sz="1700" b="1" dirty="0">
                <a:solidFill>
                  <a:srgbClr val="FFFFFF"/>
                </a:solidFill>
                <a:latin typeface="Arial" pitchFamily="34" charset="0"/>
                <a:ea typeface="Arial" pitchFamily="34" charset="-122"/>
                <a:cs typeface="Arial" pitchFamily="34" charset="-120"/>
              </a:rPr>
              <a:t>What it supplies</a:t>
            </a:r>
            <a:endParaRPr lang="en-US" sz="1700" dirty="0"/>
          </a:p>
        </p:txBody>
      </p:sp>
      <p:sp>
        <p:nvSpPr>
          <p:cNvPr id="10" name="Text 8"/>
          <p:cNvSpPr/>
          <p:nvPr/>
        </p:nvSpPr>
        <p:spPr>
          <a:xfrm>
            <a:off x="952500" y="3065780"/>
            <a:ext cx="4864100" cy="680720"/>
          </a:xfrm>
          <a:prstGeom prst="rect">
            <a:avLst/>
          </a:prstGeom>
          <a:noFill/>
          <a:ln/>
        </p:spPr>
        <p:txBody>
          <a:bodyPr wrap="square" lIns="0" tIns="0" rIns="0" bIns="0" rtlCol="0" anchor="t"/>
          <a:lstStyle/>
          <a:p>
            <a:pPr algn="l" indent="0" marL="0">
              <a:lnSpc>
                <a:spcPct val="140000"/>
              </a:lnSpc>
              <a:buNone/>
            </a:pPr>
            <a:r>
              <a:rPr lang="en-US" sz="1400" dirty="0">
                <a:solidFill>
                  <a:srgbClr val="D6D3D1"/>
                </a:solidFill>
                <a:latin typeface="Arial" pitchFamily="34" charset="0"/>
                <a:ea typeface="Arial" pitchFamily="34" charset="-122"/>
                <a:cs typeface="Arial" pitchFamily="34" charset="-120"/>
              </a:rPr>
              <a:t>[From its profile: what it supplies to Israel's military or occupation, and what that does to Palestinians.]</a:t>
            </a:r>
            <a:endParaRPr lang="en-US" sz="1400" dirty="0"/>
          </a:p>
        </p:txBody>
      </p:sp>
      <p:sp>
        <p:nvSpPr>
          <p:cNvPr id="11" name="Shape 9"/>
          <p:cNvSpPr/>
          <p:nvPr/>
        </p:nvSpPr>
        <p:spPr>
          <a:xfrm>
            <a:off x="6184900" y="1968500"/>
            <a:ext cx="5245100" cy="1943100"/>
          </a:xfrm>
          <a:prstGeom prst="roundRect">
            <a:avLst>
              <a:gd name="adj" fmla="val 2768"/>
            </a:avLst>
          </a:prstGeom>
          <a:solidFill>
            <a:srgbClr val="1C1917"/>
          </a:solidFill>
          <a:ln/>
        </p:spPr>
      </p:sp>
      <p:sp>
        <p:nvSpPr>
          <p:cNvPr id="12" name="Shape 10"/>
          <p:cNvSpPr/>
          <p:nvPr/>
        </p:nvSpPr>
        <p:spPr>
          <a:xfrm>
            <a:off x="6184900" y="1968500"/>
            <a:ext cx="5245100" cy="50800"/>
          </a:xfrm>
          <a:prstGeom prst="rect">
            <a:avLst/>
          </a:prstGeom>
          <a:solidFill>
            <a:srgbClr val="EF4444"/>
          </a:solidFill>
          <a:ln/>
        </p:spPr>
      </p:sp>
      <p:sp>
        <p:nvSpPr>
          <p:cNvPr id="13" name="Shape 11"/>
          <p:cNvSpPr/>
          <p:nvPr/>
        </p:nvSpPr>
        <p:spPr>
          <a:xfrm>
            <a:off x="6375400" y="2184400"/>
            <a:ext cx="381000" cy="381000"/>
          </a:xfrm>
          <a:prstGeom prst="roundRect">
            <a:avLst>
              <a:gd name="adj" fmla="val 56000"/>
            </a:avLst>
          </a:prstGeom>
          <a:solidFill>
            <a:srgbClr val="EF4444"/>
          </a:solidFill>
          <a:ln/>
        </p:spPr>
      </p:sp>
      <p:sp>
        <p:nvSpPr>
          <p:cNvPr id="14" name="Text 12"/>
          <p:cNvSpPr/>
          <p:nvPr/>
        </p:nvSpPr>
        <p:spPr>
          <a:xfrm>
            <a:off x="6375400" y="2184400"/>
            <a:ext cx="381000" cy="381000"/>
          </a:xfrm>
          <a:prstGeom prst="rect">
            <a:avLst/>
          </a:prstGeom>
          <a:noFill/>
          <a:ln/>
        </p:spPr>
        <p:txBody>
          <a:bodyPr wrap="square" lIns="0" tIns="0" rIns="0" bIns="0" rtlCol="0" anchor="ctr"/>
          <a:lstStyle/>
          <a:p>
            <a:pPr algn="ctr" indent="0" marL="0">
              <a:lnSpc>
                <a:spcPct val="100000"/>
              </a:lnSpc>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5" name="Text 13"/>
          <p:cNvSpPr/>
          <p:nvPr/>
        </p:nvSpPr>
        <p:spPr>
          <a:xfrm>
            <a:off x="6375400" y="2717800"/>
            <a:ext cx="4864100" cy="284480"/>
          </a:xfrm>
          <a:prstGeom prst="rect">
            <a:avLst/>
          </a:prstGeom>
          <a:noFill/>
          <a:ln/>
        </p:spPr>
        <p:txBody>
          <a:bodyPr wrap="square" lIns="0" tIns="0" rIns="0" bIns="0" rtlCol="0" anchor="t"/>
          <a:lstStyle/>
          <a:p>
            <a:pPr algn="l" indent="0" marL="0">
              <a:lnSpc>
                <a:spcPct val="115000"/>
              </a:lnSpc>
              <a:buNone/>
            </a:pPr>
            <a:r>
              <a:rPr lang="en-US" sz="1700" b="1" dirty="0">
                <a:solidFill>
                  <a:srgbClr val="FFFFFF"/>
                </a:solidFill>
                <a:latin typeface="Arial" pitchFamily="34" charset="0"/>
                <a:ea typeface="Arial" pitchFamily="34" charset="-122"/>
                <a:cs typeface="Arial" pitchFamily="34" charset="-120"/>
              </a:rPr>
              <a:t>Who decides here</a:t>
            </a:r>
            <a:endParaRPr lang="en-US" sz="1700" dirty="0"/>
          </a:p>
        </p:txBody>
      </p:sp>
      <p:sp>
        <p:nvSpPr>
          <p:cNvPr id="16" name="Text 14"/>
          <p:cNvSpPr/>
          <p:nvPr/>
        </p:nvSpPr>
        <p:spPr>
          <a:xfrm>
            <a:off x="6375400" y="3065780"/>
            <a:ext cx="4864100" cy="680720"/>
          </a:xfrm>
          <a:prstGeom prst="rect">
            <a:avLst/>
          </a:prstGeom>
          <a:noFill/>
          <a:ln/>
        </p:spPr>
        <p:txBody>
          <a:bodyPr wrap="square" lIns="0" tIns="0" rIns="0" bIns="0" rtlCol="0" anchor="t"/>
          <a:lstStyle/>
          <a:p>
            <a:pPr algn="l" indent="0" marL="0">
              <a:lnSpc>
                <a:spcPct val="140000"/>
              </a:lnSpc>
              <a:buNone/>
            </a:pPr>
            <a:r>
              <a:rPr lang="en-US" sz="1400" dirty="0">
                <a:solidFill>
                  <a:srgbClr val="D6D3D1"/>
                </a:solidFill>
                <a:latin typeface="Arial" pitchFamily="34" charset="0"/>
                <a:ea typeface="Arial" pitchFamily="34" charset="-122"/>
                <a:cs typeface="Arial" pitchFamily="34" charset="-120"/>
              </a:rPr>
              <a:t>[The procurement lead, trustee, fund or board we can reach.]</a:t>
            </a:r>
            <a:endParaRPr lang="en-US" sz="1400" dirty="0"/>
          </a:p>
        </p:txBody>
      </p:sp>
      <p:sp>
        <p:nvSpPr>
          <p:cNvPr id="17" name="Shape 15"/>
          <p:cNvSpPr/>
          <p:nvPr/>
        </p:nvSpPr>
        <p:spPr>
          <a:xfrm>
            <a:off x="762000" y="4089400"/>
            <a:ext cx="5245100" cy="1943100"/>
          </a:xfrm>
          <a:prstGeom prst="roundRect">
            <a:avLst>
              <a:gd name="adj" fmla="val 2768"/>
            </a:avLst>
          </a:prstGeom>
          <a:solidFill>
            <a:srgbClr val="1C1917"/>
          </a:solidFill>
          <a:ln/>
        </p:spPr>
      </p:sp>
      <p:sp>
        <p:nvSpPr>
          <p:cNvPr id="18" name="Shape 16"/>
          <p:cNvSpPr/>
          <p:nvPr/>
        </p:nvSpPr>
        <p:spPr>
          <a:xfrm>
            <a:off x="762000" y="4089400"/>
            <a:ext cx="5245100" cy="50800"/>
          </a:xfrm>
          <a:prstGeom prst="rect">
            <a:avLst/>
          </a:prstGeom>
          <a:solidFill>
            <a:srgbClr val="EF4444"/>
          </a:solidFill>
          <a:ln/>
        </p:spPr>
      </p:sp>
      <p:sp>
        <p:nvSpPr>
          <p:cNvPr id="19" name="Shape 17"/>
          <p:cNvSpPr/>
          <p:nvPr/>
        </p:nvSpPr>
        <p:spPr>
          <a:xfrm>
            <a:off x="952500" y="4305300"/>
            <a:ext cx="381000" cy="381000"/>
          </a:xfrm>
          <a:prstGeom prst="roundRect">
            <a:avLst>
              <a:gd name="adj" fmla="val 56000"/>
            </a:avLst>
          </a:prstGeom>
          <a:solidFill>
            <a:srgbClr val="EF4444"/>
          </a:solidFill>
          <a:ln/>
        </p:spPr>
      </p:sp>
      <p:sp>
        <p:nvSpPr>
          <p:cNvPr id="20" name="Text 18"/>
          <p:cNvSpPr/>
          <p:nvPr/>
        </p:nvSpPr>
        <p:spPr>
          <a:xfrm>
            <a:off x="952500" y="4305300"/>
            <a:ext cx="381000" cy="381000"/>
          </a:xfrm>
          <a:prstGeom prst="rect">
            <a:avLst/>
          </a:prstGeom>
          <a:noFill/>
          <a:ln/>
        </p:spPr>
        <p:txBody>
          <a:bodyPr wrap="square" lIns="0" tIns="0" rIns="0" bIns="0" rtlCol="0" anchor="ctr"/>
          <a:lstStyle/>
          <a:p>
            <a:pPr algn="ctr" indent="0" marL="0">
              <a:lnSpc>
                <a:spcPct val="100000"/>
              </a:lnSpc>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21" name="Text 19"/>
          <p:cNvSpPr/>
          <p:nvPr/>
        </p:nvSpPr>
        <p:spPr>
          <a:xfrm>
            <a:off x="952500" y="4838700"/>
            <a:ext cx="4864100" cy="284480"/>
          </a:xfrm>
          <a:prstGeom prst="rect">
            <a:avLst/>
          </a:prstGeom>
          <a:noFill/>
          <a:ln/>
        </p:spPr>
        <p:txBody>
          <a:bodyPr wrap="square" lIns="0" tIns="0" rIns="0" bIns="0" rtlCol="0" anchor="t"/>
          <a:lstStyle/>
          <a:p>
            <a:pPr algn="l" indent="0" marL="0">
              <a:lnSpc>
                <a:spcPct val="115000"/>
              </a:lnSpc>
              <a:buNone/>
            </a:pPr>
            <a:r>
              <a:rPr lang="en-US" sz="1700" b="1" dirty="0">
                <a:solidFill>
                  <a:srgbClr val="FFFFFF"/>
                </a:solidFill>
                <a:latin typeface="Arial" pitchFamily="34" charset="0"/>
                <a:ea typeface="Arial" pitchFamily="34" charset="-122"/>
                <a:cs typeface="Arial" pitchFamily="34" charset="-120"/>
              </a:rPr>
              <a:t>Our ask</a:t>
            </a:r>
            <a:endParaRPr lang="en-US" sz="1700" dirty="0"/>
          </a:p>
        </p:txBody>
      </p:sp>
      <p:sp>
        <p:nvSpPr>
          <p:cNvPr id="22" name="Text 20"/>
          <p:cNvSpPr/>
          <p:nvPr/>
        </p:nvSpPr>
        <p:spPr>
          <a:xfrm>
            <a:off x="952500" y="5186680"/>
            <a:ext cx="4864100" cy="680720"/>
          </a:xfrm>
          <a:prstGeom prst="rect">
            <a:avLst/>
          </a:prstGeom>
          <a:noFill/>
          <a:ln/>
        </p:spPr>
        <p:txBody>
          <a:bodyPr wrap="square" lIns="0" tIns="0" rIns="0" bIns="0" rtlCol="0" anchor="t"/>
          <a:lstStyle/>
          <a:p>
            <a:pPr algn="l" indent="0" marL="0">
              <a:lnSpc>
                <a:spcPct val="140000"/>
              </a:lnSpc>
              <a:buNone/>
            </a:pPr>
            <a:r>
              <a:rPr lang="en-US" sz="1400" dirty="0">
                <a:solidFill>
                  <a:srgbClr val="D6D3D1"/>
                </a:solidFill>
                <a:latin typeface="Arial" pitchFamily="34" charset="0"/>
                <a:ea typeface="Arial" pitchFamily="34" charset="-122"/>
                <a:cs typeface="Arial" pitchFamily="34" charset="-120"/>
              </a:rPr>
              <a:t>[One clear, lawful ask: do not renew, exclude, disclose, divest.]</a:t>
            </a:r>
            <a:endParaRPr lang="en-US" sz="1400" dirty="0"/>
          </a:p>
        </p:txBody>
      </p:sp>
      <p:sp>
        <p:nvSpPr>
          <p:cNvPr id="23" name="Shape 21"/>
          <p:cNvSpPr/>
          <p:nvPr/>
        </p:nvSpPr>
        <p:spPr>
          <a:xfrm>
            <a:off x="6184900" y="4089400"/>
            <a:ext cx="5245100" cy="1943100"/>
          </a:xfrm>
          <a:prstGeom prst="roundRect">
            <a:avLst>
              <a:gd name="adj" fmla="val 2768"/>
            </a:avLst>
          </a:prstGeom>
          <a:solidFill>
            <a:srgbClr val="1C1917"/>
          </a:solidFill>
          <a:ln/>
        </p:spPr>
      </p:sp>
      <p:sp>
        <p:nvSpPr>
          <p:cNvPr id="24" name="Shape 22"/>
          <p:cNvSpPr/>
          <p:nvPr/>
        </p:nvSpPr>
        <p:spPr>
          <a:xfrm>
            <a:off x="6184900" y="4089400"/>
            <a:ext cx="5245100" cy="50800"/>
          </a:xfrm>
          <a:prstGeom prst="rect">
            <a:avLst/>
          </a:prstGeom>
          <a:solidFill>
            <a:srgbClr val="EF4444"/>
          </a:solidFill>
          <a:ln/>
        </p:spPr>
      </p:sp>
      <p:sp>
        <p:nvSpPr>
          <p:cNvPr id="25" name="Shape 23"/>
          <p:cNvSpPr/>
          <p:nvPr/>
        </p:nvSpPr>
        <p:spPr>
          <a:xfrm>
            <a:off x="6375400" y="4305300"/>
            <a:ext cx="381000" cy="381000"/>
          </a:xfrm>
          <a:prstGeom prst="roundRect">
            <a:avLst>
              <a:gd name="adj" fmla="val 56000"/>
            </a:avLst>
          </a:prstGeom>
          <a:solidFill>
            <a:srgbClr val="EF4444"/>
          </a:solidFill>
          <a:ln/>
        </p:spPr>
      </p:sp>
      <p:sp>
        <p:nvSpPr>
          <p:cNvPr id="26" name="Text 24"/>
          <p:cNvSpPr/>
          <p:nvPr/>
        </p:nvSpPr>
        <p:spPr>
          <a:xfrm>
            <a:off x="6375400" y="4305300"/>
            <a:ext cx="381000" cy="381000"/>
          </a:xfrm>
          <a:prstGeom prst="rect">
            <a:avLst/>
          </a:prstGeom>
          <a:noFill/>
          <a:ln/>
        </p:spPr>
        <p:txBody>
          <a:bodyPr wrap="square" lIns="0" tIns="0" rIns="0" bIns="0" rtlCol="0" anchor="ctr"/>
          <a:lstStyle/>
          <a:p>
            <a:pPr algn="ctr" indent="0" marL="0">
              <a:lnSpc>
                <a:spcPct val="100000"/>
              </a:lnSpc>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27" name="Text 25"/>
          <p:cNvSpPr/>
          <p:nvPr/>
        </p:nvSpPr>
        <p:spPr>
          <a:xfrm>
            <a:off x="6375400" y="4838700"/>
            <a:ext cx="4864100" cy="284480"/>
          </a:xfrm>
          <a:prstGeom prst="rect">
            <a:avLst/>
          </a:prstGeom>
          <a:noFill/>
          <a:ln/>
        </p:spPr>
        <p:txBody>
          <a:bodyPr wrap="square" lIns="0" tIns="0" rIns="0" bIns="0" rtlCol="0" anchor="t"/>
          <a:lstStyle/>
          <a:p>
            <a:pPr algn="l" indent="0" marL="0">
              <a:lnSpc>
                <a:spcPct val="115000"/>
              </a:lnSpc>
              <a:buNone/>
            </a:pPr>
            <a:r>
              <a:rPr lang="en-US" sz="1700" b="1" dirty="0">
                <a:solidFill>
                  <a:srgbClr val="FFFFFF"/>
                </a:solidFill>
                <a:latin typeface="Arial" pitchFamily="34" charset="0"/>
                <a:ea typeface="Arial" pitchFamily="34" charset="-122"/>
                <a:cs typeface="Arial" pitchFamily="34" charset="-120"/>
              </a:rPr>
              <a:t>Next step</a:t>
            </a:r>
            <a:endParaRPr lang="en-US" sz="1700" dirty="0"/>
          </a:p>
        </p:txBody>
      </p:sp>
      <p:sp>
        <p:nvSpPr>
          <p:cNvPr id="28" name="Text 26"/>
          <p:cNvSpPr/>
          <p:nvPr/>
        </p:nvSpPr>
        <p:spPr>
          <a:xfrm>
            <a:off x="6375400" y="5186680"/>
            <a:ext cx="4864100" cy="680720"/>
          </a:xfrm>
          <a:prstGeom prst="rect">
            <a:avLst/>
          </a:prstGeom>
          <a:noFill/>
          <a:ln/>
        </p:spPr>
        <p:txBody>
          <a:bodyPr wrap="square" lIns="0" tIns="0" rIns="0" bIns="0" rtlCol="0" anchor="t"/>
          <a:lstStyle/>
          <a:p>
            <a:pPr algn="l" indent="0" marL="0">
              <a:lnSpc>
                <a:spcPct val="140000"/>
              </a:lnSpc>
              <a:buNone/>
            </a:pPr>
            <a:r>
              <a:rPr lang="en-US" sz="1400" dirty="0">
                <a:solidFill>
                  <a:srgbClr val="D6D3D1"/>
                </a:solidFill>
                <a:latin typeface="Arial" pitchFamily="34" charset="0"/>
                <a:ea typeface="Arial" pitchFamily="34" charset="-122"/>
                <a:cs typeface="Arial" pitchFamily="34" charset="-120"/>
              </a:rPr>
              <a:t>[A date, a meeting, a letter, and who is doing it.]</a:t>
            </a:r>
            <a:endParaRPr lang="en-US" sz="1400" dirty="0"/>
          </a:p>
        </p:txBody>
      </p:sp>
      <p:sp>
        <p:nvSpPr>
          <p:cNvPr id="29" name="Shape 27"/>
          <p:cNvSpPr/>
          <p:nvPr/>
        </p:nvSpPr>
        <p:spPr>
          <a:xfrm>
            <a:off x="762000" y="6254750"/>
            <a:ext cx="10668000" cy="12700"/>
          </a:xfrm>
          <a:prstGeom prst="rect">
            <a:avLst/>
          </a:prstGeom>
          <a:solidFill>
            <a:srgbClr val="292524"/>
          </a:solidFill>
          <a:ln/>
        </p:spPr>
      </p:sp>
      <p:sp>
        <p:nvSpPr>
          <p:cNvPr id="30" name="Text 28"/>
          <p:cNvSpPr/>
          <p:nvPr/>
        </p:nvSpPr>
        <p:spPr>
          <a:xfrm>
            <a:off x="762000" y="6369050"/>
            <a:ext cx="6350000" cy="254000"/>
          </a:xfrm>
          <a:prstGeom prst="rect">
            <a:avLst/>
          </a:prstGeom>
          <a:noFill/>
          <a:ln/>
        </p:spPr>
        <p:txBody>
          <a:bodyPr wrap="square" lIns="0" tIns="0" rIns="0" bIns="0" rtlCol="0" anchor="t"/>
          <a:lstStyle/>
          <a:p>
            <a:pPr algn="l" indent="0" marL="0">
              <a:lnSpc>
                <a:spcPct val="125000"/>
              </a:lnSpc>
              <a:buNone/>
            </a:pPr>
            <a:r>
              <a:rPr lang="en-US" sz="1100" dirty="0">
                <a:solidFill>
                  <a:srgbClr val="78716C"/>
                </a:solidFill>
                <a:latin typeface="Arial" pitchFamily="34" charset="0"/>
                <a:ea typeface="Arial" pitchFamily="34" charset="-122"/>
                <a:cs typeface="Arial" pitchFamily="34" charset="-120"/>
              </a:rPr>
              <a:t>Part D · The targeted strategy   17 / 19</a:t>
            </a:r>
            <a:endParaRPr lang="en-US" sz="1100" dirty="0"/>
          </a:p>
        </p:txBody>
      </p:sp>
      <p:sp>
        <p:nvSpPr>
          <p:cNvPr id="31" name="Text 29"/>
          <p:cNvSpPr/>
          <p:nvPr/>
        </p:nvSpPr>
        <p:spPr>
          <a:xfrm>
            <a:off x="7620000" y="6350000"/>
            <a:ext cx="3810000" cy="243840"/>
          </a:xfrm>
          <a:prstGeom prst="rect">
            <a:avLst/>
          </a:prstGeom>
          <a:noFill/>
          <a:ln/>
        </p:spPr>
        <p:txBody>
          <a:bodyPr wrap="square" lIns="0" tIns="0" rIns="0" bIns="0" rtlCol="0" anchor="t"/>
          <a:lstStyle/>
          <a:p>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palestinian</a:t>
            </a:r>
            <a:pPr algn="r" indent="0" marL="0">
              <a:lnSpc>
                <a:spcPct val="125000"/>
              </a:lnSpc>
              <a:buNone/>
            </a:pPr>
            <a:r>
              <a:rPr lang="en-US" sz="1200" b="1" dirty="0">
                <a:solidFill>
                  <a:srgbClr val="EF4444"/>
                </a:solidFill>
                <a:latin typeface="Arial" pitchFamily="34" charset="0"/>
                <a:ea typeface="Arial" pitchFamily="34" charset="-122"/>
                <a:cs typeface="Arial" pitchFamily="34" charset="-120"/>
              </a:rPr>
              <a:t>genocide</a:t>
            </a:r>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.org</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762000" y="711200"/>
            <a:ext cx="508000" cy="50800"/>
          </a:xfrm>
          <a:prstGeom prst="ellipse">
            <a:avLst/>
          </a:prstGeom>
          <a:solidFill>
            <a:srgbClr val="EF4444"/>
          </a:solidFill>
          <a:ln/>
        </p:spPr>
      </p:sp>
      <p:sp>
        <p:nvSpPr>
          <p:cNvPr id="3" name="Text 1"/>
          <p:cNvSpPr/>
          <p:nvPr/>
        </p:nvSpPr>
        <p:spPr>
          <a:xfrm>
            <a:off x="1409700" y="609600"/>
            <a:ext cx="9525000" cy="254000"/>
          </a:xfrm>
          <a:prstGeom prst="rect">
            <a:avLst/>
          </a:prstGeom>
          <a:noFill/>
          <a:ln/>
        </p:spPr>
        <p:txBody>
          <a:bodyPr wrap="square" lIns="0" tIns="0" rIns="0" bIns="0" rtlCol="0" anchor="t"/>
          <a:lstStyle/>
          <a:p>
            <a:pPr algn="l" indent="0" marL="0">
              <a:lnSpc>
                <a:spcPct val="125000"/>
              </a:lnSpc>
              <a:buNone/>
            </a:pPr>
            <a:r>
              <a:rPr lang="en-US" sz="1400" b="1" spc="252" kern="0" dirty="0">
                <a:solidFill>
                  <a:srgbClr val="EF4444"/>
                </a:solidFill>
                <a:latin typeface="Arial" pitchFamily="34" charset="0"/>
                <a:ea typeface="Arial" pitchFamily="34" charset="-122"/>
                <a:cs typeface="Arial" pitchFamily="34" charset="-120"/>
              </a:rPr>
              <a:t>THIS WEEK</a:t>
            </a:r>
            <a:endParaRPr lang="en-US" sz="1400" dirty="0"/>
          </a:p>
        </p:txBody>
      </p:sp>
      <p:sp>
        <p:nvSpPr>
          <p:cNvPr id="4" name="Text 2"/>
          <p:cNvSpPr/>
          <p:nvPr/>
        </p:nvSpPr>
        <p:spPr>
          <a:xfrm>
            <a:off x="762000" y="952500"/>
            <a:ext cx="10668000" cy="698500"/>
          </a:xfrm>
          <a:prstGeom prst="rect">
            <a:avLst/>
          </a:prstGeom>
          <a:noFill/>
          <a:ln/>
        </p:spPr>
        <p:txBody>
          <a:bodyPr wrap="square" lIns="0" tIns="0" rIns="0" bIns="0" rtlCol="0" anchor="t"/>
          <a:lstStyle/>
          <a:p>
            <a:pPr algn="l" indent="0" marL="0">
              <a:lnSpc>
                <a:spcPct val="105000"/>
              </a:lnSpc>
              <a:buNone/>
            </a:pPr>
            <a:r>
              <a:rPr lang="en-US" sz="3800" b="1" dirty="0">
                <a:solidFill>
                  <a:srgbClr val="FFFFFF"/>
                </a:solidFill>
                <a:latin typeface="Arial" pitchFamily="34" charset="0"/>
                <a:ea typeface="Arial" pitchFamily="34" charset="-122"/>
                <a:cs typeface="Arial" pitchFamily="34" charset="-120"/>
              </a:rPr>
              <a:t>Four things you can do</a:t>
            </a:r>
            <a:endParaRPr lang="en-US" sz="3800" dirty="0"/>
          </a:p>
        </p:txBody>
      </p:sp>
      <p:sp>
        <p:nvSpPr>
          <p:cNvPr id="5" name="Shape 3"/>
          <p:cNvSpPr/>
          <p:nvPr/>
        </p:nvSpPr>
        <p:spPr>
          <a:xfrm>
            <a:off x="762000" y="1968500"/>
            <a:ext cx="2533650" cy="2667000"/>
          </a:xfrm>
          <a:prstGeom prst="roundRect">
            <a:avLst>
              <a:gd name="adj" fmla="val 1628"/>
            </a:avLst>
          </a:prstGeom>
          <a:solidFill>
            <a:srgbClr val="1C1917"/>
          </a:solidFill>
          <a:ln/>
        </p:spPr>
      </p:sp>
      <p:sp>
        <p:nvSpPr>
          <p:cNvPr id="6" name="Shape 4"/>
          <p:cNvSpPr/>
          <p:nvPr/>
        </p:nvSpPr>
        <p:spPr>
          <a:xfrm>
            <a:off x="762000" y="1968500"/>
            <a:ext cx="2533650" cy="50800"/>
          </a:xfrm>
          <a:prstGeom prst="rect">
            <a:avLst/>
          </a:prstGeom>
          <a:solidFill>
            <a:srgbClr val="EF4444"/>
          </a:solidFill>
          <a:ln/>
        </p:spPr>
      </p:sp>
      <p:sp>
        <p:nvSpPr>
          <p:cNvPr id="7" name="Shape 5"/>
          <p:cNvSpPr/>
          <p:nvPr/>
        </p:nvSpPr>
        <p:spPr>
          <a:xfrm>
            <a:off x="952500" y="2184400"/>
            <a:ext cx="381000" cy="381000"/>
          </a:xfrm>
          <a:prstGeom prst="roundRect">
            <a:avLst>
              <a:gd name="adj" fmla="val 56000"/>
            </a:avLst>
          </a:prstGeom>
          <a:solidFill>
            <a:srgbClr val="EF4444"/>
          </a:solidFill>
          <a:ln/>
        </p:spPr>
      </p:sp>
      <p:sp>
        <p:nvSpPr>
          <p:cNvPr id="8" name="Text 6"/>
          <p:cNvSpPr/>
          <p:nvPr/>
        </p:nvSpPr>
        <p:spPr>
          <a:xfrm>
            <a:off x="952500" y="2184400"/>
            <a:ext cx="381000" cy="381000"/>
          </a:xfrm>
          <a:prstGeom prst="rect">
            <a:avLst/>
          </a:prstGeom>
          <a:noFill/>
          <a:ln/>
        </p:spPr>
        <p:txBody>
          <a:bodyPr wrap="square" lIns="0" tIns="0" rIns="0" bIns="0" rtlCol="0" anchor="ctr"/>
          <a:lstStyle/>
          <a:p>
            <a:pPr algn="ctr" indent="0" marL="0">
              <a:lnSpc>
                <a:spcPct val="100000"/>
              </a:lnSpc>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9" name="Text 7"/>
          <p:cNvSpPr/>
          <p:nvPr/>
        </p:nvSpPr>
        <p:spPr>
          <a:xfrm>
            <a:off x="952500" y="2717800"/>
            <a:ext cx="2152650" cy="23114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Find the company</a:t>
            </a:r>
            <a:endParaRPr lang="en-US" sz="1350" dirty="0"/>
          </a:p>
        </p:txBody>
      </p:sp>
      <p:sp>
        <p:nvSpPr>
          <p:cNvPr id="10" name="Text 8"/>
          <p:cNvSpPr/>
          <p:nvPr/>
        </p:nvSpPr>
        <p:spPr>
          <a:xfrm>
            <a:off x="952500" y="3012440"/>
            <a:ext cx="2152650" cy="117856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Look up your employer, pension fund, council or bank's suppliers in the directory.</a:t>
            </a:r>
            <a:endParaRPr lang="en-US" sz="1100" dirty="0"/>
          </a:p>
        </p:txBody>
      </p:sp>
      <p:sp>
        <p:nvSpPr>
          <p:cNvPr id="11" name="Text 9"/>
          <p:cNvSpPr/>
          <p:nvPr/>
        </p:nvSpPr>
        <p:spPr>
          <a:xfrm>
            <a:off x="952500" y="4267200"/>
            <a:ext cx="2152650" cy="203200"/>
          </a:xfrm>
          <a:prstGeom prst="rect">
            <a:avLst/>
          </a:prstGeom>
          <a:noFill/>
          <a:ln/>
        </p:spPr>
        <p:txBody>
          <a:bodyPr wrap="square" lIns="0" tIns="0" rIns="0" bIns="0" rtlCol="0" anchor="t"/>
          <a:lstStyle/>
          <a:p>
            <a:pPr algn="l" indent="0" marL="0">
              <a:lnSpc>
                <a:spcPct val="125000"/>
              </a:lnSpc>
              <a:buNone/>
            </a:pPr>
            <a:r>
              <a:rPr lang="en-US" sz="950" b="1" dirty="0">
                <a:solidFill>
                  <a:srgbClr val="FCA5A5"/>
                </a:solidFill>
                <a:latin typeface="Arial" pitchFamily="34" charset="0"/>
                <a:ea typeface="Arial" pitchFamily="34" charset="-122"/>
                <a:cs typeface="Arial" pitchFamily="34" charset="-120"/>
              </a:rPr>
              <a:t>/boycott/companies/</a:t>
            </a:r>
            <a:endParaRPr lang="en-US" sz="950" dirty="0"/>
          </a:p>
        </p:txBody>
      </p:sp>
      <p:sp>
        <p:nvSpPr>
          <p:cNvPr id="12" name="Shape 10"/>
          <p:cNvSpPr/>
          <p:nvPr/>
        </p:nvSpPr>
        <p:spPr>
          <a:xfrm>
            <a:off x="3473450" y="1968500"/>
            <a:ext cx="2533650" cy="2667000"/>
          </a:xfrm>
          <a:prstGeom prst="roundRect">
            <a:avLst>
              <a:gd name="adj" fmla="val 1628"/>
            </a:avLst>
          </a:prstGeom>
          <a:solidFill>
            <a:srgbClr val="1C1917"/>
          </a:solidFill>
          <a:ln/>
        </p:spPr>
      </p:sp>
      <p:sp>
        <p:nvSpPr>
          <p:cNvPr id="13" name="Shape 11"/>
          <p:cNvSpPr/>
          <p:nvPr/>
        </p:nvSpPr>
        <p:spPr>
          <a:xfrm>
            <a:off x="3473450" y="1968500"/>
            <a:ext cx="2533650" cy="50800"/>
          </a:xfrm>
          <a:prstGeom prst="rect">
            <a:avLst/>
          </a:prstGeom>
          <a:solidFill>
            <a:srgbClr val="EF4444"/>
          </a:solidFill>
          <a:ln/>
        </p:spPr>
      </p:sp>
      <p:sp>
        <p:nvSpPr>
          <p:cNvPr id="14" name="Shape 12"/>
          <p:cNvSpPr/>
          <p:nvPr/>
        </p:nvSpPr>
        <p:spPr>
          <a:xfrm>
            <a:off x="3663950" y="2184400"/>
            <a:ext cx="381000" cy="381000"/>
          </a:xfrm>
          <a:prstGeom prst="roundRect">
            <a:avLst>
              <a:gd name="adj" fmla="val 56000"/>
            </a:avLst>
          </a:prstGeom>
          <a:solidFill>
            <a:srgbClr val="EF4444"/>
          </a:solidFill>
          <a:ln/>
        </p:spPr>
      </p:sp>
      <p:sp>
        <p:nvSpPr>
          <p:cNvPr id="15" name="Text 13"/>
          <p:cNvSpPr/>
          <p:nvPr/>
        </p:nvSpPr>
        <p:spPr>
          <a:xfrm>
            <a:off x="3663950" y="2184400"/>
            <a:ext cx="381000" cy="381000"/>
          </a:xfrm>
          <a:prstGeom prst="rect">
            <a:avLst/>
          </a:prstGeom>
          <a:noFill/>
          <a:ln/>
        </p:spPr>
        <p:txBody>
          <a:bodyPr wrap="square" lIns="0" tIns="0" rIns="0" bIns="0" rtlCol="0" anchor="ctr"/>
          <a:lstStyle/>
          <a:p>
            <a:pPr algn="ctr" indent="0" marL="0">
              <a:lnSpc>
                <a:spcPct val="100000"/>
              </a:lnSpc>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6" name="Text 14"/>
          <p:cNvSpPr/>
          <p:nvPr/>
        </p:nvSpPr>
        <p:spPr>
          <a:xfrm>
            <a:off x="3663950" y="2717800"/>
            <a:ext cx="2152650" cy="23114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Write the letter</a:t>
            </a:r>
            <a:endParaRPr lang="en-US" sz="1350" dirty="0"/>
          </a:p>
        </p:txBody>
      </p:sp>
      <p:sp>
        <p:nvSpPr>
          <p:cNvPr id="17" name="Text 15"/>
          <p:cNvSpPr/>
          <p:nvPr/>
        </p:nvSpPr>
        <p:spPr>
          <a:xfrm>
            <a:off x="3663950" y="3012440"/>
            <a:ext cx="2152650" cy="117856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The letter tool drafts it from the company's profile, addressed to the person who decides.</a:t>
            </a:r>
            <a:endParaRPr lang="en-US" sz="1100" dirty="0"/>
          </a:p>
        </p:txBody>
      </p:sp>
      <p:sp>
        <p:nvSpPr>
          <p:cNvPr id="18" name="Text 16"/>
          <p:cNvSpPr/>
          <p:nvPr/>
        </p:nvSpPr>
        <p:spPr>
          <a:xfrm>
            <a:off x="3663950" y="4267200"/>
            <a:ext cx="2152650" cy="203200"/>
          </a:xfrm>
          <a:prstGeom prst="rect">
            <a:avLst/>
          </a:prstGeom>
          <a:noFill/>
          <a:ln/>
        </p:spPr>
        <p:txBody>
          <a:bodyPr wrap="square" lIns="0" tIns="0" rIns="0" bIns="0" rtlCol="0" anchor="t"/>
          <a:lstStyle/>
          <a:p>
            <a:pPr algn="l" indent="0" marL="0">
              <a:lnSpc>
                <a:spcPct val="125000"/>
              </a:lnSpc>
              <a:buNone/>
            </a:pPr>
            <a:r>
              <a:rPr lang="en-US" sz="950" b="1" dirty="0">
                <a:solidFill>
                  <a:srgbClr val="FCA5A5"/>
                </a:solidFill>
                <a:latin typeface="Arial" pitchFamily="34" charset="0"/>
                <a:ea typeface="Arial" pitchFamily="34" charset="-122"/>
                <a:cs typeface="Arial" pitchFamily="34" charset="-120"/>
              </a:rPr>
              <a:t>/boycott/tool/</a:t>
            </a:r>
            <a:endParaRPr lang="en-US" sz="950" dirty="0"/>
          </a:p>
        </p:txBody>
      </p:sp>
      <p:sp>
        <p:nvSpPr>
          <p:cNvPr id="19" name="Shape 17"/>
          <p:cNvSpPr/>
          <p:nvPr/>
        </p:nvSpPr>
        <p:spPr>
          <a:xfrm>
            <a:off x="6184900" y="1968500"/>
            <a:ext cx="2533650" cy="2667000"/>
          </a:xfrm>
          <a:prstGeom prst="roundRect">
            <a:avLst>
              <a:gd name="adj" fmla="val 1628"/>
            </a:avLst>
          </a:prstGeom>
          <a:solidFill>
            <a:srgbClr val="1C1917"/>
          </a:solidFill>
          <a:ln/>
        </p:spPr>
      </p:sp>
      <p:sp>
        <p:nvSpPr>
          <p:cNvPr id="20" name="Shape 18"/>
          <p:cNvSpPr/>
          <p:nvPr/>
        </p:nvSpPr>
        <p:spPr>
          <a:xfrm>
            <a:off x="6184900" y="1968500"/>
            <a:ext cx="2533650" cy="50800"/>
          </a:xfrm>
          <a:prstGeom prst="rect">
            <a:avLst/>
          </a:prstGeom>
          <a:solidFill>
            <a:srgbClr val="EF4444"/>
          </a:solidFill>
          <a:ln/>
        </p:spPr>
      </p:sp>
      <p:sp>
        <p:nvSpPr>
          <p:cNvPr id="21" name="Shape 19"/>
          <p:cNvSpPr/>
          <p:nvPr/>
        </p:nvSpPr>
        <p:spPr>
          <a:xfrm>
            <a:off x="6375400" y="2184400"/>
            <a:ext cx="381000" cy="381000"/>
          </a:xfrm>
          <a:prstGeom prst="roundRect">
            <a:avLst>
              <a:gd name="adj" fmla="val 56000"/>
            </a:avLst>
          </a:prstGeom>
          <a:solidFill>
            <a:srgbClr val="EF4444"/>
          </a:solidFill>
          <a:ln/>
        </p:spPr>
      </p:sp>
      <p:sp>
        <p:nvSpPr>
          <p:cNvPr id="22" name="Text 20"/>
          <p:cNvSpPr/>
          <p:nvPr/>
        </p:nvSpPr>
        <p:spPr>
          <a:xfrm>
            <a:off x="6375400" y="2184400"/>
            <a:ext cx="381000" cy="381000"/>
          </a:xfrm>
          <a:prstGeom prst="rect">
            <a:avLst/>
          </a:prstGeom>
          <a:noFill/>
          <a:ln/>
        </p:spPr>
        <p:txBody>
          <a:bodyPr wrap="square" lIns="0" tIns="0" rIns="0" bIns="0" rtlCol="0" anchor="ctr"/>
          <a:lstStyle/>
          <a:p>
            <a:pPr algn="ctr" indent="0" marL="0">
              <a:lnSpc>
                <a:spcPct val="100000"/>
              </a:lnSpc>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23" name="Text 21"/>
          <p:cNvSpPr/>
          <p:nvPr/>
        </p:nvSpPr>
        <p:spPr>
          <a:xfrm>
            <a:off x="6375400" y="2717800"/>
            <a:ext cx="2152650" cy="23114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Share the evidence</a:t>
            </a:r>
            <a:endParaRPr lang="en-US" sz="1350" dirty="0"/>
          </a:p>
        </p:txBody>
      </p:sp>
      <p:sp>
        <p:nvSpPr>
          <p:cNvPr id="24" name="Text 22"/>
          <p:cNvSpPr/>
          <p:nvPr/>
        </p:nvSpPr>
        <p:spPr>
          <a:xfrm>
            <a:off x="6375400" y="3012440"/>
            <a:ext cx="2152650" cy="117856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Posts for any company, evidence cards and infographics, ready to use.</a:t>
            </a:r>
            <a:endParaRPr lang="en-US" sz="1100" dirty="0"/>
          </a:p>
        </p:txBody>
      </p:sp>
      <p:sp>
        <p:nvSpPr>
          <p:cNvPr id="25" name="Text 23"/>
          <p:cNvSpPr/>
          <p:nvPr/>
        </p:nvSpPr>
        <p:spPr>
          <a:xfrm>
            <a:off x="6375400" y="4267200"/>
            <a:ext cx="2152650" cy="203200"/>
          </a:xfrm>
          <a:prstGeom prst="rect">
            <a:avLst/>
          </a:prstGeom>
          <a:noFill/>
          <a:ln/>
        </p:spPr>
        <p:txBody>
          <a:bodyPr wrap="square" lIns="0" tIns="0" rIns="0" bIns="0" rtlCol="0" anchor="t"/>
          <a:lstStyle/>
          <a:p>
            <a:pPr algn="l" indent="0" marL="0">
              <a:lnSpc>
                <a:spcPct val="125000"/>
              </a:lnSpc>
              <a:buNone/>
            </a:pPr>
            <a:r>
              <a:rPr lang="en-US" sz="950" b="1" dirty="0">
                <a:solidFill>
                  <a:srgbClr val="FCA5A5"/>
                </a:solidFill>
                <a:latin typeface="Arial" pitchFamily="34" charset="0"/>
                <a:ea typeface="Arial" pitchFamily="34" charset="-122"/>
                <a:cs typeface="Arial" pitchFamily="34" charset="-120"/>
              </a:rPr>
              <a:t>/boycott/resources/digital-assets/</a:t>
            </a:r>
            <a:endParaRPr lang="en-US" sz="950" dirty="0"/>
          </a:p>
        </p:txBody>
      </p:sp>
      <p:sp>
        <p:nvSpPr>
          <p:cNvPr id="26" name="Shape 24"/>
          <p:cNvSpPr/>
          <p:nvPr/>
        </p:nvSpPr>
        <p:spPr>
          <a:xfrm>
            <a:off x="8896350" y="1968500"/>
            <a:ext cx="2533650" cy="2667000"/>
          </a:xfrm>
          <a:prstGeom prst="roundRect">
            <a:avLst>
              <a:gd name="adj" fmla="val 1628"/>
            </a:avLst>
          </a:prstGeom>
          <a:solidFill>
            <a:srgbClr val="1C1917"/>
          </a:solidFill>
          <a:ln/>
        </p:spPr>
      </p:sp>
      <p:sp>
        <p:nvSpPr>
          <p:cNvPr id="27" name="Shape 25"/>
          <p:cNvSpPr/>
          <p:nvPr/>
        </p:nvSpPr>
        <p:spPr>
          <a:xfrm>
            <a:off x="8896350" y="1968500"/>
            <a:ext cx="2533650" cy="50800"/>
          </a:xfrm>
          <a:prstGeom prst="rect">
            <a:avLst/>
          </a:prstGeom>
          <a:solidFill>
            <a:srgbClr val="EF4444"/>
          </a:solidFill>
          <a:ln/>
        </p:spPr>
      </p:sp>
      <p:sp>
        <p:nvSpPr>
          <p:cNvPr id="28" name="Shape 26"/>
          <p:cNvSpPr/>
          <p:nvPr/>
        </p:nvSpPr>
        <p:spPr>
          <a:xfrm>
            <a:off x="9086850" y="2184400"/>
            <a:ext cx="381000" cy="381000"/>
          </a:xfrm>
          <a:prstGeom prst="roundRect">
            <a:avLst>
              <a:gd name="adj" fmla="val 56000"/>
            </a:avLst>
          </a:prstGeom>
          <a:solidFill>
            <a:srgbClr val="EF4444"/>
          </a:solidFill>
          <a:ln/>
        </p:spPr>
      </p:sp>
      <p:sp>
        <p:nvSpPr>
          <p:cNvPr id="29" name="Text 27"/>
          <p:cNvSpPr/>
          <p:nvPr/>
        </p:nvSpPr>
        <p:spPr>
          <a:xfrm>
            <a:off x="9086850" y="2184400"/>
            <a:ext cx="381000" cy="381000"/>
          </a:xfrm>
          <a:prstGeom prst="rect">
            <a:avLst/>
          </a:prstGeom>
          <a:noFill/>
          <a:ln/>
        </p:spPr>
        <p:txBody>
          <a:bodyPr wrap="square" lIns="0" tIns="0" rIns="0" bIns="0" rtlCol="0" anchor="ctr"/>
          <a:lstStyle/>
          <a:p>
            <a:pPr algn="ctr" indent="0" marL="0">
              <a:lnSpc>
                <a:spcPct val="100000"/>
              </a:lnSpc>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30" name="Text 28"/>
          <p:cNvSpPr/>
          <p:nvPr/>
        </p:nvSpPr>
        <p:spPr>
          <a:xfrm>
            <a:off x="9086850" y="2717800"/>
            <a:ext cx="2152650" cy="231140"/>
          </a:xfrm>
          <a:prstGeom prst="rect">
            <a:avLst/>
          </a:prstGeom>
          <a:noFill/>
          <a:ln/>
        </p:spPr>
        <p:txBody>
          <a:bodyPr wrap="square" lIns="0" tIns="0" rIns="0" bIns="0" rtlCol="0" anchor="t"/>
          <a:lstStyle/>
          <a:p>
            <a:pPr algn="l" indent="0" marL="0">
              <a:lnSpc>
                <a:spcPct val="115000"/>
              </a:lnSpc>
              <a:buNone/>
            </a:pPr>
            <a:r>
              <a:rPr lang="en-US" sz="1350" b="1" dirty="0">
                <a:solidFill>
                  <a:srgbClr val="FFFFFF"/>
                </a:solidFill>
                <a:latin typeface="Arial" pitchFamily="34" charset="0"/>
                <a:ea typeface="Arial" pitchFamily="34" charset="-122"/>
                <a:cs typeface="Arial" pitchFamily="34" charset="-120"/>
              </a:rPr>
              <a:t>Report what you know</a:t>
            </a:r>
            <a:endParaRPr lang="en-US" sz="1350" dirty="0"/>
          </a:p>
        </p:txBody>
      </p:sp>
      <p:sp>
        <p:nvSpPr>
          <p:cNvPr id="31" name="Text 29"/>
          <p:cNvSpPr/>
          <p:nvPr/>
        </p:nvSpPr>
        <p:spPr>
          <a:xfrm>
            <a:off x="9086850" y="3012440"/>
            <a:ext cx="2152650" cy="1178560"/>
          </a:xfrm>
          <a:prstGeom prst="rect">
            <a:avLst/>
          </a:prstGeom>
          <a:noFill/>
          <a:ln/>
        </p:spPr>
        <p:txBody>
          <a:bodyPr wrap="square" lIns="0" tIns="0" rIns="0" bIns="0" rtlCol="0" anchor="t"/>
          <a:lstStyle/>
          <a:p>
            <a:pPr algn="l" indent="0" marL="0">
              <a:lnSpc>
                <a:spcPct val="140000"/>
              </a:lnSpc>
              <a:buNone/>
            </a:pPr>
            <a:r>
              <a:rPr lang="en-US" sz="1100" dirty="0">
                <a:solidFill>
                  <a:srgbClr val="D6D3D1"/>
                </a:solidFill>
                <a:latin typeface="Arial" pitchFamily="34" charset="0"/>
                <a:ea typeface="Arial" pitchFamily="34" charset="-122"/>
                <a:cs typeface="Arial" pitchFamily="34" charset="-120"/>
              </a:rPr>
              <a:t>Contracts, tenders, holdings. Encrypted in your browser before it is sent.</a:t>
            </a:r>
            <a:endParaRPr lang="en-US" sz="1100" dirty="0"/>
          </a:p>
        </p:txBody>
      </p:sp>
      <p:sp>
        <p:nvSpPr>
          <p:cNvPr id="32" name="Text 30"/>
          <p:cNvSpPr/>
          <p:nvPr/>
        </p:nvSpPr>
        <p:spPr>
          <a:xfrm>
            <a:off x="9086850" y="4267200"/>
            <a:ext cx="2152650" cy="203200"/>
          </a:xfrm>
          <a:prstGeom prst="rect">
            <a:avLst/>
          </a:prstGeom>
          <a:noFill/>
          <a:ln/>
        </p:spPr>
        <p:txBody>
          <a:bodyPr wrap="square" lIns="0" tIns="0" rIns="0" bIns="0" rtlCol="0" anchor="t"/>
          <a:lstStyle/>
          <a:p>
            <a:pPr algn="l" indent="0" marL="0">
              <a:lnSpc>
                <a:spcPct val="125000"/>
              </a:lnSpc>
              <a:buNone/>
            </a:pPr>
            <a:r>
              <a:rPr lang="en-US" sz="950" b="1" dirty="0">
                <a:solidFill>
                  <a:srgbClr val="FCA5A5"/>
                </a:solidFill>
                <a:latin typeface="Arial" pitchFamily="34" charset="0"/>
                <a:ea typeface="Arial" pitchFamily="34" charset="-122"/>
                <a:cs typeface="Arial" pitchFamily="34" charset="-120"/>
              </a:rPr>
              <a:t>/boycott/report/</a:t>
            </a:r>
            <a:endParaRPr lang="en-US" sz="950" dirty="0"/>
          </a:p>
        </p:txBody>
      </p:sp>
      <p:sp>
        <p:nvSpPr>
          <p:cNvPr id="33" name="Shape 31"/>
          <p:cNvSpPr/>
          <p:nvPr/>
        </p:nvSpPr>
        <p:spPr>
          <a:xfrm>
            <a:off x="762000" y="6254750"/>
            <a:ext cx="10668000" cy="12700"/>
          </a:xfrm>
          <a:prstGeom prst="rect">
            <a:avLst/>
          </a:prstGeom>
          <a:solidFill>
            <a:srgbClr val="292524"/>
          </a:solidFill>
          <a:ln/>
        </p:spPr>
      </p:sp>
      <p:sp>
        <p:nvSpPr>
          <p:cNvPr id="34" name="Text 32"/>
          <p:cNvSpPr/>
          <p:nvPr/>
        </p:nvSpPr>
        <p:spPr>
          <a:xfrm>
            <a:off x="762000" y="6369050"/>
            <a:ext cx="6350000" cy="254000"/>
          </a:xfrm>
          <a:prstGeom prst="rect">
            <a:avLst/>
          </a:prstGeom>
          <a:noFill/>
          <a:ln/>
        </p:spPr>
        <p:txBody>
          <a:bodyPr wrap="square" lIns="0" tIns="0" rIns="0" bIns="0" rtlCol="0" anchor="t"/>
          <a:lstStyle/>
          <a:p>
            <a:pPr algn="l" indent="0" marL="0">
              <a:lnSpc>
                <a:spcPct val="125000"/>
              </a:lnSpc>
              <a:buNone/>
            </a:pPr>
            <a:r>
              <a:rPr lang="en-US" sz="1100" dirty="0">
                <a:solidFill>
                  <a:srgbClr val="78716C"/>
                </a:solidFill>
                <a:latin typeface="Arial" pitchFamily="34" charset="0"/>
                <a:ea typeface="Arial" pitchFamily="34" charset="-122"/>
                <a:cs typeface="Arial" pitchFamily="34" charset="-120"/>
              </a:rPr>
              <a:t>Part D · The targeted strategy   18 / 19</a:t>
            </a:r>
            <a:endParaRPr lang="en-US" sz="1100" dirty="0"/>
          </a:p>
        </p:txBody>
      </p:sp>
      <p:sp>
        <p:nvSpPr>
          <p:cNvPr id="35" name="Text 33"/>
          <p:cNvSpPr/>
          <p:nvPr/>
        </p:nvSpPr>
        <p:spPr>
          <a:xfrm>
            <a:off x="7620000" y="6350000"/>
            <a:ext cx="3810000" cy="243840"/>
          </a:xfrm>
          <a:prstGeom prst="rect">
            <a:avLst/>
          </a:prstGeom>
          <a:noFill/>
          <a:ln/>
        </p:spPr>
        <p:txBody>
          <a:bodyPr wrap="square" lIns="0" tIns="0" rIns="0" bIns="0" rtlCol="0" anchor="t"/>
          <a:lstStyle/>
          <a:p>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palestinian</a:t>
            </a:r>
            <a:pPr algn="r" indent="0" marL="0">
              <a:lnSpc>
                <a:spcPct val="125000"/>
              </a:lnSpc>
              <a:buNone/>
            </a:pPr>
            <a:r>
              <a:rPr lang="en-US" sz="1200" b="1" dirty="0">
                <a:solidFill>
                  <a:srgbClr val="EF4444"/>
                </a:solidFill>
                <a:latin typeface="Arial" pitchFamily="34" charset="0"/>
                <a:ea typeface="Arial" pitchFamily="34" charset="-122"/>
                <a:cs typeface="Arial" pitchFamily="34" charset="-120"/>
              </a:rPr>
              <a:t>genocide</a:t>
            </a:r>
            <a:pPr algn="r" indent="0" marL="0">
              <a:lnSpc>
                <a:spcPct val="125000"/>
              </a:lnSpc>
              <a:buNone/>
            </a:pPr>
            <a:r>
              <a:rPr lang="en-US" sz="1200" b="1" dirty="0">
                <a:solidFill>
                  <a:srgbClr val="FFFFFF"/>
                </a:solidFill>
                <a:latin typeface="Arial" pitchFamily="34" charset="0"/>
                <a:ea typeface="Arial" pitchFamily="34" charset="-122"/>
                <a:cs typeface="Arial" pitchFamily="34" charset="-120"/>
              </a:rPr>
              <a:t>.org</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F4444"/>
          </a:solidFill>
          <a:ln/>
        </p:spPr>
      </p:sp>
      <p:sp>
        <p:nvSpPr>
          <p:cNvPr id="3" name="Text 1"/>
          <p:cNvSpPr/>
          <p:nvPr/>
        </p:nvSpPr>
        <p:spPr>
          <a:xfrm>
            <a:off x="762000" y="1270000"/>
            <a:ext cx="7302500" cy="1778000"/>
          </a:xfrm>
          <a:prstGeom prst="rect">
            <a:avLst/>
          </a:prstGeom>
          <a:noFill/>
          <a:ln/>
        </p:spPr>
        <p:txBody>
          <a:bodyPr wrap="square" lIns="0" tIns="0" rIns="0" bIns="0" rtlCol="0" anchor="b"/>
          <a:lstStyle/>
          <a:p>
            <a:pPr algn="l" indent="0" marL="0">
              <a:lnSpc>
                <a:spcPct val="100000"/>
              </a:lnSpc>
              <a:buNone/>
            </a:pPr>
            <a:r>
              <a:rPr lang="en-US" sz="5800" b="1" dirty="0">
                <a:solidFill>
                  <a:srgbClr val="FFFFFF"/>
                </a:solidFill>
                <a:latin typeface="Arial" pitchFamily="34" charset="0"/>
                <a:ea typeface="Arial" pitchFamily="34" charset="-122"/>
                <a:cs typeface="Arial" pitchFamily="34" charset="-120"/>
              </a:rPr>
              <a:t>Make complicity untenable</a:t>
            </a:r>
            <a:endParaRPr lang="en-US" sz="5800" dirty="0"/>
          </a:p>
        </p:txBody>
      </p:sp>
      <p:sp>
        <p:nvSpPr>
          <p:cNvPr id="4" name="Text 2"/>
          <p:cNvSpPr/>
          <p:nvPr/>
        </p:nvSpPr>
        <p:spPr>
          <a:xfrm>
            <a:off x="762000" y="3238500"/>
            <a:ext cx="6985000" cy="825500"/>
          </a:xfrm>
          <a:prstGeom prst="rect">
            <a:avLst/>
          </a:prstGeom>
          <a:noFill/>
          <a:ln/>
        </p:spPr>
        <p:txBody>
          <a:bodyPr wrap="square" lIns="0" tIns="0" rIns="0" bIns="0" rtlCol="0" anchor="t"/>
          <a:lstStyle/>
          <a:p>
            <a:pPr algn="l" indent="0" marL="0">
              <a:lnSpc>
                <a:spcPct val="135000"/>
              </a:lnSpc>
              <a:buNone/>
            </a:pPr>
            <a:r>
              <a:rPr lang="en-US" sz="1800" dirty="0">
                <a:solidFill>
                  <a:srgbClr val="D6D3D1"/>
                </a:solidFill>
                <a:latin typeface="Arial" pitchFamily="34" charset="0"/>
                <a:ea typeface="Arial" pitchFamily="34" charset="-122"/>
                <a:cs typeface="Arial" pitchFamily="34" charset="-120"/>
              </a:rPr>
              <a:t>Palestinians called for boycott, divestment and sanctions. Answer where you have power.</a:t>
            </a:r>
            <a:endParaRPr lang="en-US" sz="1800" dirty="0"/>
          </a:p>
        </p:txBody>
      </p:sp>
      <p:sp>
        <p:nvSpPr>
          <p:cNvPr id="5" name="Text 3"/>
          <p:cNvSpPr/>
          <p:nvPr/>
        </p:nvSpPr>
        <p:spPr>
          <a:xfrm>
            <a:off x="762000" y="4445000"/>
            <a:ext cx="7302500" cy="444500"/>
          </a:xfrm>
          <a:prstGeom prst="rect">
            <a:avLst/>
          </a:prstGeom>
          <a:noFill/>
          <a:ln/>
        </p:spPr>
        <p:txBody>
          <a:bodyPr wrap="square" lIns="0" tIns="0" rIns="0" bIns="0" rtlCol="0" anchor="t"/>
          <a:lstStyle/>
          <a:p>
            <a:pPr algn="l" indent="0" marL="0">
              <a:lnSpc>
                <a:spcPct val="125000"/>
              </a:lnSpc>
              <a:buNone/>
            </a:pPr>
            <a:r>
              <a:rPr lang="en-US" sz="1300" b="1" dirty="0">
                <a:solidFill>
                  <a:srgbClr val="FFFFFF"/>
                </a:solidFill>
                <a:latin typeface="Arial" pitchFamily="34" charset="0"/>
                <a:ea typeface="Arial" pitchFamily="34" charset="-122"/>
                <a:cs typeface="Arial" pitchFamily="34" charset="-120"/>
              </a:rPr>
              <a:t>Company directory</a:t>
            </a:r>
            <a:endParaRPr lang="en-US" sz="1300" dirty="0"/>
          </a:p>
          <a:p>
            <a:pPr algn="l" indent="0" marL="0">
              <a:lnSpc>
                <a:spcPct val="125000"/>
              </a:lnSpc>
              <a:buNone/>
            </a:pPr>
            <a:r>
              <a:rPr lang="en-US" sz="1300" dirty="0">
                <a:solidFill>
                  <a:srgbClr val="FCA5A5"/>
                </a:solidFill>
                <a:latin typeface="Arial" pitchFamily="34" charset="0"/>
                <a:ea typeface="Arial" pitchFamily="34" charset="-122"/>
                <a:cs typeface="Arial" pitchFamily="34" charset="-120"/>
              </a:rPr>
              <a:t>palestiniangenocide.org/boycott/companies/</a:t>
            </a:r>
            <a:endParaRPr lang="en-US" sz="1300" dirty="0"/>
          </a:p>
        </p:txBody>
      </p:sp>
      <p:sp>
        <p:nvSpPr>
          <p:cNvPr id="6" name="Text 4"/>
          <p:cNvSpPr/>
          <p:nvPr/>
        </p:nvSpPr>
        <p:spPr>
          <a:xfrm>
            <a:off x="762000" y="4927600"/>
            <a:ext cx="7302500" cy="444500"/>
          </a:xfrm>
          <a:prstGeom prst="rect">
            <a:avLst/>
          </a:prstGeom>
          <a:noFill/>
          <a:ln/>
        </p:spPr>
        <p:txBody>
          <a:bodyPr wrap="square" lIns="0" tIns="0" rIns="0" bIns="0" rtlCol="0" anchor="t"/>
          <a:lstStyle/>
          <a:p>
            <a:pPr algn="l" indent="0" marL="0">
              <a:lnSpc>
                <a:spcPct val="125000"/>
              </a:lnSpc>
              <a:buNone/>
            </a:pPr>
            <a:r>
              <a:rPr lang="en-US" sz="1300" b="1" dirty="0">
                <a:solidFill>
                  <a:srgbClr val="FFFFFF"/>
                </a:solidFill>
                <a:latin typeface="Arial" pitchFamily="34" charset="0"/>
                <a:ea typeface="Arial" pitchFamily="34" charset="-122"/>
                <a:cs typeface="Arial" pitchFamily="34" charset="-120"/>
              </a:rPr>
              <a:t>Letter tool</a:t>
            </a:r>
            <a:endParaRPr lang="en-US" sz="1300" dirty="0"/>
          </a:p>
          <a:p>
            <a:pPr algn="l" indent="0" marL="0">
              <a:lnSpc>
                <a:spcPct val="125000"/>
              </a:lnSpc>
              <a:buNone/>
            </a:pPr>
            <a:r>
              <a:rPr lang="en-US" sz="1300" dirty="0">
                <a:solidFill>
                  <a:srgbClr val="FCA5A5"/>
                </a:solidFill>
                <a:latin typeface="Arial" pitchFamily="34" charset="0"/>
                <a:ea typeface="Arial" pitchFamily="34" charset="-122"/>
                <a:cs typeface="Arial" pitchFamily="34" charset="-120"/>
              </a:rPr>
              <a:t>palestiniangenocide.org/boycott/tool/</a:t>
            </a:r>
            <a:endParaRPr lang="en-US" sz="1300" dirty="0"/>
          </a:p>
        </p:txBody>
      </p:sp>
      <p:sp>
        <p:nvSpPr>
          <p:cNvPr id="7" name="Text 5"/>
          <p:cNvSpPr/>
          <p:nvPr/>
        </p:nvSpPr>
        <p:spPr>
          <a:xfrm>
            <a:off x="762000" y="5410200"/>
            <a:ext cx="7302500" cy="444500"/>
          </a:xfrm>
          <a:prstGeom prst="rect">
            <a:avLst/>
          </a:prstGeom>
          <a:noFill/>
          <a:ln/>
        </p:spPr>
        <p:txBody>
          <a:bodyPr wrap="square" lIns="0" tIns="0" rIns="0" bIns="0" rtlCol="0" anchor="t"/>
          <a:lstStyle/>
          <a:p>
            <a:pPr algn="l" indent="0" marL="0">
              <a:lnSpc>
                <a:spcPct val="125000"/>
              </a:lnSpc>
              <a:buNone/>
            </a:pPr>
            <a:r>
              <a:rPr lang="en-US" sz="1300" b="1" dirty="0">
                <a:solidFill>
                  <a:srgbClr val="FFFFFF"/>
                </a:solidFill>
                <a:latin typeface="Arial" pitchFamily="34" charset="0"/>
                <a:ea typeface="Arial" pitchFamily="34" charset="-122"/>
                <a:cs typeface="Arial" pitchFamily="34" charset="-120"/>
              </a:rPr>
              <a:t>Campaign materials</a:t>
            </a:r>
            <a:endParaRPr lang="en-US" sz="1300" dirty="0"/>
          </a:p>
          <a:p>
            <a:pPr algn="l" indent="0" marL="0">
              <a:lnSpc>
                <a:spcPct val="125000"/>
              </a:lnSpc>
              <a:buNone/>
            </a:pPr>
            <a:r>
              <a:rPr lang="en-US" sz="1300" dirty="0">
                <a:solidFill>
                  <a:srgbClr val="FCA5A5"/>
                </a:solidFill>
                <a:latin typeface="Arial" pitchFamily="34" charset="0"/>
                <a:ea typeface="Arial" pitchFamily="34" charset="-122"/>
                <a:cs typeface="Arial" pitchFamily="34" charset="-120"/>
              </a:rPr>
              <a:t>palestiniangenocide.org/boycott/resources/</a:t>
            </a:r>
            <a:endParaRPr lang="en-US" sz="1300" dirty="0"/>
          </a:p>
        </p:txBody>
      </p:sp>
      <p:sp>
        <p:nvSpPr>
          <p:cNvPr id="8" name="Shape 6"/>
          <p:cNvSpPr/>
          <p:nvPr/>
        </p:nvSpPr>
        <p:spPr>
          <a:xfrm>
            <a:off x="8763000" y="1778000"/>
            <a:ext cx="2667000" cy="2667000"/>
          </a:xfrm>
          <a:prstGeom prst="roundRect">
            <a:avLst>
              <a:gd name="adj" fmla="val 1959"/>
            </a:avLst>
          </a:prstGeom>
          <a:solidFill>
            <a:srgbClr val="FFFFFF"/>
          </a:solidFill>
          <a:ln/>
        </p:spPr>
      </p:sp>
      <p:pic>
        <p:nvPicPr>
          <p:cNvPr id="9" name="Image 0" descr="QR code">    </p:cNvPr>
          <p:cNvPicPr>
            <a:picLocks noChangeAspect="1"/>
          </p:cNvPicPr>
          <p:nvPr/>
        </p:nvPicPr>
        <p:blipFill>
          <a:blip r:embed="rId1"/>
          <a:stretch>
            <a:fillRect/>
          </a:stretch>
        </p:blipFill>
        <p:spPr>
          <a:xfrm>
            <a:off x="8953500" y="1968500"/>
            <a:ext cx="2286000" cy="2286000"/>
          </a:xfrm>
          <a:prstGeom prst="rect">
            <a:avLst/>
          </a:prstGeom>
        </p:spPr>
      </p:pic>
      <p:sp>
        <p:nvSpPr>
          <p:cNvPr id="10" name="Text 7"/>
          <p:cNvSpPr/>
          <p:nvPr/>
        </p:nvSpPr>
        <p:spPr>
          <a:xfrm>
            <a:off x="8763000" y="4572000"/>
            <a:ext cx="2667000" cy="254000"/>
          </a:xfrm>
          <a:prstGeom prst="rect">
            <a:avLst/>
          </a:prstGeom>
          <a:noFill/>
          <a:ln/>
        </p:spPr>
        <p:txBody>
          <a:bodyPr wrap="square" lIns="0" tIns="0" rIns="0" bIns="0" rtlCol="0" anchor="t"/>
          <a:lstStyle/>
          <a:p>
            <a:pPr algn="ctr" indent="0" marL="0">
              <a:lnSpc>
                <a:spcPct val="125000"/>
              </a:lnSpc>
              <a:buNone/>
            </a:pPr>
            <a:r>
              <a:rPr lang="en-US" sz="1200" b="1" dirty="0">
                <a:solidFill>
                  <a:srgbClr val="A8A29E"/>
                </a:solidFill>
                <a:latin typeface="Arial" pitchFamily="34" charset="0"/>
                <a:ea typeface="Arial" pitchFamily="34" charset="-122"/>
                <a:cs typeface="Arial" pitchFamily="34" charset="-120"/>
              </a:rPr>
              <a:t>Scan for the campaign</a:t>
            </a:r>
            <a:endParaRPr lang="en-US" sz="1200" dirty="0"/>
          </a:p>
        </p:txBody>
      </p:sp>
      <p:sp>
        <p:nvSpPr>
          <p:cNvPr id="11" name="Text 8"/>
          <p:cNvSpPr/>
          <p:nvPr/>
        </p:nvSpPr>
        <p:spPr>
          <a:xfrm>
            <a:off x="762000" y="6096000"/>
            <a:ext cx="5080000" cy="304800"/>
          </a:xfrm>
          <a:prstGeom prst="rect">
            <a:avLst/>
          </a:prstGeom>
          <a:noFill/>
          <a:ln/>
        </p:spPr>
        <p:txBody>
          <a:bodyPr wrap="square" lIns="0" tIns="0" rIns="0" bIns="0" rtlCol="0" anchor="t"/>
          <a:lstStyle/>
          <a:p>
            <a:pPr algn="l" indent="0" marL="0">
              <a:lnSpc>
                <a:spcPct val="125000"/>
              </a:lnSpc>
              <a:buNone/>
            </a:pPr>
            <a:r>
              <a:rPr lang="en-US" sz="1500" b="1" dirty="0">
                <a:solidFill>
                  <a:srgbClr val="FFFFFF"/>
                </a:solidFill>
                <a:latin typeface="Arial" pitchFamily="34" charset="0"/>
                <a:ea typeface="Arial" pitchFamily="34" charset="-122"/>
                <a:cs typeface="Arial" pitchFamily="34" charset="-120"/>
              </a:rPr>
              <a:t>palestinian</a:t>
            </a:r>
            <a:pPr algn="l" indent="0" marL="0">
              <a:lnSpc>
                <a:spcPct val="125000"/>
              </a:lnSpc>
              <a:buNone/>
            </a:pPr>
            <a:r>
              <a:rPr lang="en-US" sz="1500" b="1" dirty="0">
                <a:solidFill>
                  <a:srgbClr val="EF4444"/>
                </a:solidFill>
                <a:latin typeface="Arial" pitchFamily="34" charset="0"/>
                <a:ea typeface="Arial" pitchFamily="34" charset="-122"/>
                <a:cs typeface="Arial" pitchFamily="34" charset="-120"/>
              </a:rPr>
              <a:t>genocide</a:t>
            </a:r>
            <a:pPr algn="l" indent="0" marL="0">
              <a:lnSpc>
                <a:spcPct val="125000"/>
              </a:lnSpc>
              <a:buNone/>
            </a:pPr>
            <a:r>
              <a:rPr lang="en-US" sz="1500" b="1" dirty="0">
                <a:solidFill>
                  <a:srgbClr val="FFFFFF"/>
                </a:solidFill>
                <a:latin typeface="Arial" pitchFamily="34" charset="0"/>
                <a:ea typeface="Arial" pitchFamily="34" charset="-122"/>
                <a:cs typeface="Arial" pitchFamily="34" charset="-120"/>
              </a:rPr>
              <a:t>.org</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palestiniangenocide.org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Make complicity untenable</dc:title>
  <dc:subject>A talk for activists and professionals: what Israel is doing in Gaza, why it is genocide, what everyone can do, and the targeted strategy that moves contracts and investment.</dc:subject>
  <dc:creator>PptxGenJS</dc:creator>
  <cp:lastModifiedBy>PptxGenJS</cp:lastModifiedBy>
  <cp:revision>1</cp:revision>
  <dcterms:created xsi:type="dcterms:W3CDTF">2026-10-17T10:33:51Z</dcterms:created>
  <dcterms:modified xsi:type="dcterms:W3CDTF">2026-10-17T10:33:51Z</dcterms:modified>
</cp:coreProperties>
</file>